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59" r:id="rId5"/>
    <p:sldId id="264" r:id="rId6"/>
    <p:sldId id="260" r:id="rId7"/>
    <p:sldId id="261" r:id="rId8"/>
    <p:sldId id="262" r:id="rId9"/>
    <p:sldId id="265" r:id="rId10"/>
    <p:sldId id="266" r:id="rId11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esktop\&#1072;&#1082;&#1082;&#1088;&#1077;&#1076;&#1080;&#1090;&#1072;&#1094;&#1080;&#1103;\&#1072;&#1082;&#1082;&#1088;&#1077;&#1076;&#1080;&#1090;&#1072;&#1094;&#1080;&#1103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21111100 Заработная </a:t>
            </a:r>
            <a:r>
              <a:rPr lang="ru-RU" dirty="0" smtClean="0"/>
              <a:t>плата школа</a:t>
            </a:r>
            <a:r>
              <a:rPr lang="ru-RU" baseline="0" dirty="0" smtClean="0"/>
              <a:t> по годам  уточнено и </a:t>
            </a:r>
            <a:r>
              <a:rPr lang="ru-RU" baseline="0" dirty="0" smtClean="0"/>
              <a:t>исполнено (ШКОЛА)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школа2!$A$4:$B$4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2"/>
              </a:solidFill>
            </a:ln>
            <a:effectLst/>
            <a:sp3d>
              <a:contourClr>
                <a:schemeClr val="tx2"/>
              </a:contourClr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2"/>
                </a:solidFill>
              </a:ln>
              <a:effectLst/>
              <a:sp3d>
                <a:contourClr>
                  <a:schemeClr val="tx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F9F-44C7-9884-BA3D8574F21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2"/>
                </a:solidFill>
              </a:ln>
              <a:effectLst/>
              <a:sp3d>
                <a:contourClr>
                  <a:schemeClr val="tx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F9F-44C7-9884-BA3D8574F21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2"/>
                </a:solidFill>
              </a:ln>
              <a:effectLst/>
              <a:sp3d>
                <a:contourClr>
                  <a:schemeClr val="tx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F9F-44C7-9884-BA3D8574F21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2"/>
                </a:solidFill>
              </a:ln>
              <a:effectLst/>
              <a:sp3d>
                <a:contourClr>
                  <a:schemeClr val="tx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F9F-44C7-9884-BA3D8574F212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tx2"/>
                </a:solidFill>
              </a:ln>
              <a:effectLst/>
              <a:sp3d>
                <a:contourClr>
                  <a:schemeClr val="tx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F9F-44C7-9884-BA3D8574F212}"/>
              </c:ext>
            </c:extLst>
          </c:dPt>
          <c:cat>
            <c:strRef>
              <c:f>школа2!$C$3:$L$3</c:f>
              <c:strCache>
                <c:ptCount val="10"/>
                <c:pt idx="0">
                  <c:v>уточнено по смете 2021</c:v>
                </c:pt>
                <c:pt idx="1">
                  <c:v>Исполнено 2021г</c:v>
                </c:pt>
                <c:pt idx="2">
                  <c:v>уточнено по смете 2022</c:v>
                </c:pt>
                <c:pt idx="3">
                  <c:v>Исполнено 2022</c:v>
                </c:pt>
                <c:pt idx="4">
                  <c:v>уточнено по смете 2023</c:v>
                </c:pt>
                <c:pt idx="5">
                  <c:v>Исполнено 2023</c:v>
                </c:pt>
                <c:pt idx="6">
                  <c:v>уточнено по смете 2024</c:v>
                </c:pt>
                <c:pt idx="7">
                  <c:v>Исполнено 2024</c:v>
                </c:pt>
                <c:pt idx="8">
                  <c:v>уточнено по смете 2025</c:v>
                </c:pt>
                <c:pt idx="9">
                  <c:v>Исполнено 2025</c:v>
                </c:pt>
              </c:strCache>
            </c:strRef>
          </c:cat>
          <c:val>
            <c:numRef>
              <c:f>школа2!$C$4:$L$4</c:f>
              <c:numCache>
                <c:formatCode>#,##0.00</c:formatCode>
                <c:ptCount val="10"/>
                <c:pt idx="0">
                  <c:v>7227.7</c:v>
                </c:pt>
                <c:pt idx="1">
                  <c:v>7202</c:v>
                </c:pt>
                <c:pt idx="2">
                  <c:v>11646.4</c:v>
                </c:pt>
                <c:pt idx="3">
                  <c:v>10938.5</c:v>
                </c:pt>
                <c:pt idx="4">
                  <c:v>12509.8</c:v>
                </c:pt>
                <c:pt idx="5">
                  <c:v>12509.8</c:v>
                </c:pt>
                <c:pt idx="6">
                  <c:v>14225.7</c:v>
                </c:pt>
                <c:pt idx="7">
                  <c:v>13467.4</c:v>
                </c:pt>
                <c:pt idx="8">
                  <c:v>14225.7</c:v>
                </c:pt>
                <c:pt idx="9">
                  <c:v>14217.7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F9F-44C7-9884-BA3D8574F2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70855344"/>
        <c:axId val="1370862832"/>
        <c:axId val="0"/>
      </c:bar3DChart>
      <c:catAx>
        <c:axId val="137085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62832"/>
        <c:crosses val="autoZero"/>
        <c:auto val="1"/>
        <c:lblAlgn val="ctr"/>
        <c:lblOffset val="100"/>
        <c:noMultiLvlLbl val="0"/>
      </c:catAx>
      <c:valAx>
        <c:axId val="1370862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5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u="none" strike="noStrike" cap="all" baseline="0" dirty="0" smtClean="0">
                <a:effectLst/>
              </a:rPr>
              <a:t>Смета и исполнение 2024год </a:t>
            </a:r>
            <a:r>
              <a:rPr lang="ru-RU" sz="1800" b="1" i="0" u="none" strike="noStrike" cap="all" baseline="0" dirty="0" err="1" smtClean="0">
                <a:effectLst/>
              </a:rPr>
              <a:t>Ком.услуги</a:t>
            </a:r>
            <a:r>
              <a:rPr lang="ru-RU" sz="1800" b="1" i="0" u="none" strike="noStrike" cap="all" baseline="0" dirty="0" smtClean="0">
                <a:effectLst/>
              </a:rPr>
              <a:t> (мусор, вода, </a:t>
            </a:r>
            <a:r>
              <a:rPr lang="ru-RU" sz="1800" b="1" i="0" u="none" strike="noStrike" cap="all" baseline="0" dirty="0" err="1" smtClean="0">
                <a:effectLst/>
              </a:rPr>
              <a:t>электро</a:t>
            </a:r>
            <a:r>
              <a:rPr lang="ru-RU" sz="1800" b="1" i="0" u="none" strike="noStrike" cap="all" baseline="0" dirty="0" smtClean="0">
                <a:effectLst/>
              </a:rPr>
              <a:t> энергия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школа2!$A$5:$B$5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cat>
            <c:multiLvlStrRef>
              <c:f>школа2!$C$3:$J$4</c:f>
              <c:multiLvlStrCache>
                <c:ptCount val="2"/>
                <c:lvl>
                  <c:pt idx="0">
                    <c:v>уточнено по смете 2024</c:v>
                  </c:pt>
                  <c:pt idx="1">
                    <c:v>Исполнено 2024</c:v>
                  </c:pt>
                </c:lvl>
                <c:lvl>
                  <c:pt idx="0">
                    <c:v>2024год</c:v>
                  </c:pt>
                </c:lvl>
              </c:multiLvlStrCache>
            </c:multiLvlStrRef>
          </c:cat>
          <c:val>
            <c:numRef>
              <c:f>школа2!$C$5:$J$5</c:f>
            </c:numRef>
          </c:val>
          <c:extLst>
            <c:ext xmlns:c16="http://schemas.microsoft.com/office/drawing/2014/chart" uri="{C3380CC4-5D6E-409C-BE32-E72D297353CC}">
              <c16:uniqueId val="{00000000-CA15-4F19-9FAC-4BEE162A5D54}"/>
            </c:ext>
          </c:extLst>
        </c:ser>
        <c:ser>
          <c:idx val="1"/>
          <c:order val="1"/>
          <c:tx>
            <c:strRef>
              <c:f>школа2!$A$6:$B$6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cat>
            <c:multiLvlStrRef>
              <c:f>школа2!$C$3:$J$4</c:f>
              <c:multiLvlStrCache>
                <c:ptCount val="2"/>
                <c:lvl>
                  <c:pt idx="0">
                    <c:v>уточнено по смете 2024</c:v>
                  </c:pt>
                  <c:pt idx="1">
                    <c:v>Исполнено 2024</c:v>
                  </c:pt>
                </c:lvl>
                <c:lvl>
                  <c:pt idx="0">
                    <c:v>2024год</c:v>
                  </c:pt>
                </c:lvl>
              </c:multiLvlStrCache>
            </c:multiLvlStrRef>
          </c:cat>
          <c:val>
            <c:numRef>
              <c:f>школа2!$C$6:$J$6</c:f>
            </c:numRef>
          </c:val>
          <c:extLst>
            <c:ext xmlns:c16="http://schemas.microsoft.com/office/drawing/2014/chart" uri="{C3380CC4-5D6E-409C-BE32-E72D297353CC}">
              <c16:uniqueId val="{00000001-CA15-4F19-9FAC-4BEE162A5D54}"/>
            </c:ext>
          </c:extLst>
        </c:ser>
        <c:ser>
          <c:idx val="2"/>
          <c:order val="2"/>
          <c:tx>
            <c:strRef>
              <c:f>школа2!$A$7:$B$7</c:f>
              <c:strCache>
                <c:ptCount val="2"/>
                <c:pt idx="0">
                  <c:v>22152100</c:v>
                </c:pt>
                <c:pt idx="1">
                  <c:v>Мусор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5.1143587491586352E-2"/>
                  <c:y val="-6.08465403254912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A15-4F19-9FAC-4BEE162A5D54}"/>
                </c:ext>
              </c:extLst>
            </c:dLbl>
            <c:dLbl>
              <c:idx val="1"/>
              <c:layout>
                <c:manualLayout>
                  <c:x val="-4.627276963524482E-2"/>
                  <c:y val="-1.448727150606936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A15-4F19-9FAC-4BEE162A5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школа2!$C$3:$J$4</c:f>
              <c:multiLvlStrCache>
                <c:ptCount val="2"/>
                <c:lvl>
                  <c:pt idx="0">
                    <c:v>уточнено по смете 2024</c:v>
                  </c:pt>
                  <c:pt idx="1">
                    <c:v>Исполнено 2024</c:v>
                  </c:pt>
                </c:lvl>
                <c:lvl>
                  <c:pt idx="0">
                    <c:v>2024год</c:v>
                  </c:pt>
                </c:lvl>
              </c:multiLvlStrCache>
            </c:multiLvlStrRef>
          </c:cat>
          <c:val>
            <c:numRef>
              <c:f>школа2!$C$7:$J$7</c:f>
              <c:numCache>
                <c:formatCode>#,##0.00</c:formatCode>
                <c:ptCount val="2"/>
                <c:pt idx="0">
                  <c:v>78.3</c:v>
                </c:pt>
                <c:pt idx="1">
                  <c:v>42.6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A15-4F19-9FAC-4BEE162A5D54}"/>
            </c:ext>
          </c:extLst>
        </c:ser>
        <c:ser>
          <c:idx val="3"/>
          <c:order val="3"/>
          <c:tx>
            <c:strRef>
              <c:f>школа2!$A$8:$B$8</c:f>
              <c:strCache>
                <c:ptCount val="2"/>
                <c:pt idx="0">
                  <c:v>22311100</c:v>
                </c:pt>
                <c:pt idx="1">
                  <c:v>Плата за воду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6.8191449988781752E-2"/>
                  <c:y val="-9.56159919400578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A15-4F19-9FAC-4BEE162A5D54}"/>
                </c:ext>
              </c:extLst>
            </c:dLbl>
            <c:dLbl>
              <c:idx val="1"/>
              <c:layout>
                <c:manualLayout>
                  <c:x val="-4.627276963524473E-2"/>
                  <c:y val="-8.1128720433988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A15-4F19-9FAC-4BEE162A5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школа2!$C$3:$J$4</c:f>
              <c:multiLvlStrCache>
                <c:ptCount val="2"/>
                <c:lvl>
                  <c:pt idx="0">
                    <c:v>уточнено по смете 2024</c:v>
                  </c:pt>
                  <c:pt idx="1">
                    <c:v>Исполнено 2024</c:v>
                  </c:pt>
                </c:lvl>
                <c:lvl>
                  <c:pt idx="0">
                    <c:v>2024год</c:v>
                  </c:pt>
                </c:lvl>
              </c:multiLvlStrCache>
            </c:multiLvlStrRef>
          </c:cat>
          <c:val>
            <c:numRef>
              <c:f>школа2!$C$8:$J$8</c:f>
              <c:numCache>
                <c:formatCode>#,##0.00</c:formatCode>
                <c:ptCount val="2"/>
                <c:pt idx="0">
                  <c:v>90</c:v>
                </c:pt>
                <c:pt idx="1">
                  <c:v>89.9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A15-4F19-9FAC-4BEE162A5D54}"/>
            </c:ext>
          </c:extLst>
        </c:ser>
        <c:ser>
          <c:idx val="4"/>
          <c:order val="4"/>
          <c:tx>
            <c:strRef>
              <c:f>школа2!$A$9:$B$9</c:f>
              <c:strCache>
                <c:ptCount val="2"/>
                <c:pt idx="0">
                  <c:v>22311200</c:v>
                </c:pt>
                <c:pt idx="1">
                  <c:v>Плата за электроэнергию</c:v>
                </c:pt>
              </c:strCache>
            </c:strRef>
          </c:tx>
          <c:spPr>
            <a:gradFill>
              <a:gsLst>
                <a:gs pos="100000">
                  <a:schemeClr val="accent5">
                    <a:alpha val="0"/>
                  </a:schemeClr>
                </a:gs>
                <a:gs pos="50000">
                  <a:schemeClr val="accent5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0.10228717498317269"/>
                  <c:y val="-6.3743994626705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A15-4F19-9FAC-4BEE162A5D54}"/>
                </c:ext>
              </c:extLst>
            </c:dLbl>
            <c:dLbl>
              <c:idx val="1"/>
              <c:layout>
                <c:manualLayout>
                  <c:x val="-4.3837360707074002E-2"/>
                  <c:y val="-7.82312661327746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A15-4F19-9FAC-4BEE162A5D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школа2!$C$3:$J$4</c:f>
              <c:multiLvlStrCache>
                <c:ptCount val="2"/>
                <c:lvl>
                  <c:pt idx="0">
                    <c:v>уточнено по смете 2024</c:v>
                  </c:pt>
                  <c:pt idx="1">
                    <c:v>Исполнено 2024</c:v>
                  </c:pt>
                </c:lvl>
                <c:lvl>
                  <c:pt idx="0">
                    <c:v>2024год</c:v>
                  </c:pt>
                </c:lvl>
              </c:multiLvlStrCache>
            </c:multiLvlStrRef>
          </c:cat>
          <c:val>
            <c:numRef>
              <c:f>школа2!$C$9:$J$9</c:f>
              <c:numCache>
                <c:formatCode>#,##0.00</c:formatCode>
                <c:ptCount val="2"/>
                <c:pt idx="0">
                  <c:v>1599.4</c:v>
                </c:pt>
                <c:pt idx="1">
                  <c:v>1599.4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A15-4F19-9FAC-4BEE162A5D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370866992"/>
        <c:axId val="1370861168"/>
        <c:axId val="1475296432"/>
      </c:bar3DChart>
      <c:catAx>
        <c:axId val="137086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61168"/>
        <c:crosses val="autoZero"/>
        <c:auto val="1"/>
        <c:lblAlgn val="ctr"/>
        <c:lblOffset val="100"/>
        <c:noMultiLvlLbl val="0"/>
      </c:catAx>
      <c:valAx>
        <c:axId val="137086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66992"/>
        <c:crosses val="autoZero"/>
        <c:crossBetween val="between"/>
      </c:valAx>
      <c:serAx>
        <c:axId val="147529643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61168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Утверждено по смете ком услуги Мусор вода эл/энергия 2021-2025гг (школа)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школа2!$A$5:$B$5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школа2!$C$3:$L$4</c:f>
              <c:strCache>
                <c:ptCount val="5"/>
                <c:pt idx="0">
                  <c:v>2021год</c:v>
                </c:pt>
                <c:pt idx="1">
                  <c:v>2022год</c:v>
                </c:pt>
                <c:pt idx="2">
                  <c:v>2023год</c:v>
                </c:pt>
                <c:pt idx="3">
                  <c:v>2024год</c:v>
                </c:pt>
                <c:pt idx="4">
                  <c:v>2025год</c:v>
                </c:pt>
              </c:strCache>
            </c:strRef>
          </c:cat>
          <c:val>
            <c:numRef>
              <c:f>школа2!$C$5:$L$5</c:f>
            </c:numRef>
          </c:val>
          <c:extLst>
            <c:ext xmlns:c16="http://schemas.microsoft.com/office/drawing/2014/chart" uri="{C3380CC4-5D6E-409C-BE32-E72D297353CC}">
              <c16:uniqueId val="{00000000-A8DA-433B-87BB-D043C170848B}"/>
            </c:ext>
          </c:extLst>
        </c:ser>
        <c:ser>
          <c:idx val="1"/>
          <c:order val="1"/>
          <c:tx>
            <c:strRef>
              <c:f>школа2!$A$6:$B$6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школа2!$C$3:$L$4</c:f>
              <c:strCache>
                <c:ptCount val="5"/>
                <c:pt idx="0">
                  <c:v>2021год</c:v>
                </c:pt>
                <c:pt idx="1">
                  <c:v>2022год</c:v>
                </c:pt>
                <c:pt idx="2">
                  <c:v>2023год</c:v>
                </c:pt>
                <c:pt idx="3">
                  <c:v>2024год</c:v>
                </c:pt>
                <c:pt idx="4">
                  <c:v>2025год</c:v>
                </c:pt>
              </c:strCache>
            </c:strRef>
          </c:cat>
          <c:val>
            <c:numRef>
              <c:f>школа2!$C$6:$L$6</c:f>
            </c:numRef>
          </c:val>
          <c:extLst>
            <c:ext xmlns:c16="http://schemas.microsoft.com/office/drawing/2014/chart" uri="{C3380CC4-5D6E-409C-BE32-E72D297353CC}">
              <c16:uniqueId val="{00000001-A8DA-433B-87BB-D043C170848B}"/>
            </c:ext>
          </c:extLst>
        </c:ser>
        <c:ser>
          <c:idx val="2"/>
          <c:order val="2"/>
          <c:tx>
            <c:strRef>
              <c:f>школа2!$A$7:$B$7</c:f>
              <c:strCache>
                <c:ptCount val="2"/>
                <c:pt idx="0">
                  <c:v>22152100</c:v>
                </c:pt>
                <c:pt idx="1">
                  <c:v>Мусор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3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школа2!$C$3:$L$4</c:f>
              <c:strCache>
                <c:ptCount val="5"/>
                <c:pt idx="0">
                  <c:v>2021год</c:v>
                </c:pt>
                <c:pt idx="1">
                  <c:v>2022год</c:v>
                </c:pt>
                <c:pt idx="2">
                  <c:v>2023год</c:v>
                </c:pt>
                <c:pt idx="3">
                  <c:v>2024год</c:v>
                </c:pt>
                <c:pt idx="4">
                  <c:v>2025год</c:v>
                </c:pt>
              </c:strCache>
            </c:strRef>
          </c:cat>
          <c:val>
            <c:numRef>
              <c:f>школа2!$C$7:$L$7</c:f>
              <c:numCache>
                <c:formatCode>#,##0.00</c:formatCode>
                <c:ptCount val="5"/>
                <c:pt idx="0">
                  <c:v>48.8</c:v>
                </c:pt>
                <c:pt idx="1">
                  <c:v>54.8</c:v>
                </c:pt>
                <c:pt idx="2">
                  <c:v>58.9</c:v>
                </c:pt>
                <c:pt idx="3">
                  <c:v>78.3</c:v>
                </c:pt>
                <c:pt idx="4">
                  <c:v>54.1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DA-433B-87BB-D043C170848B}"/>
            </c:ext>
          </c:extLst>
        </c:ser>
        <c:ser>
          <c:idx val="3"/>
          <c:order val="3"/>
          <c:tx>
            <c:strRef>
              <c:f>школа2!$A$8:$B$8</c:f>
              <c:strCache>
                <c:ptCount val="2"/>
                <c:pt idx="0">
                  <c:v>22311100</c:v>
                </c:pt>
                <c:pt idx="1">
                  <c:v>Плата за воду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accent4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4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школа2!$C$3:$L$4</c:f>
              <c:strCache>
                <c:ptCount val="5"/>
                <c:pt idx="0">
                  <c:v>2021год</c:v>
                </c:pt>
                <c:pt idx="1">
                  <c:v>2022год</c:v>
                </c:pt>
                <c:pt idx="2">
                  <c:v>2023год</c:v>
                </c:pt>
                <c:pt idx="3">
                  <c:v>2024год</c:v>
                </c:pt>
                <c:pt idx="4">
                  <c:v>2025год</c:v>
                </c:pt>
              </c:strCache>
            </c:strRef>
          </c:cat>
          <c:val>
            <c:numRef>
              <c:f>школа2!$C$8:$L$8</c:f>
              <c:numCache>
                <c:formatCode>#,##0.00</c:formatCode>
                <c:ptCount val="5"/>
                <c:pt idx="0">
                  <c:v>95.8</c:v>
                </c:pt>
                <c:pt idx="1">
                  <c:v>69.5</c:v>
                </c:pt>
                <c:pt idx="2">
                  <c:v>106.3</c:v>
                </c:pt>
                <c:pt idx="3">
                  <c:v>90</c:v>
                </c:pt>
                <c:pt idx="4">
                  <c:v>159.1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DA-433B-87BB-D043C170848B}"/>
            </c:ext>
          </c:extLst>
        </c:ser>
        <c:ser>
          <c:idx val="4"/>
          <c:order val="4"/>
          <c:tx>
            <c:strRef>
              <c:f>школа2!$A$9:$B$9</c:f>
              <c:strCache>
                <c:ptCount val="2"/>
                <c:pt idx="0">
                  <c:v>22311200</c:v>
                </c:pt>
                <c:pt idx="1">
                  <c:v>Плата за электроэнергию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accent5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5">
                  <a:lumMod val="75000"/>
                </a:schemeClr>
              </a:contourClr>
            </a:sp3d>
          </c:spPr>
          <c:invertIfNegative val="0"/>
          <c:dLbls>
            <c:dLbl>
              <c:idx val="0"/>
              <c:layout>
                <c:manualLayout>
                  <c:x val="-1.5531002415587835E-2"/>
                  <c:y val="-6.3006795406913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8DA-433B-87BB-D043C170848B}"/>
                </c:ext>
              </c:extLst>
            </c:dLbl>
            <c:dLbl>
              <c:idx val="1"/>
              <c:layout>
                <c:manualLayout>
                  <c:x val="-9.8833651735559473E-3"/>
                  <c:y val="-6.8047339039466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8DA-433B-87BB-D043C170848B}"/>
                </c:ext>
              </c:extLst>
            </c:dLbl>
            <c:dLbl>
              <c:idx val="2"/>
              <c:layout>
                <c:manualLayout>
                  <c:x val="-1.4119093105079901E-2"/>
                  <c:y val="-5.29257081418075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8DA-433B-87BB-D043C170848B}"/>
                </c:ext>
              </c:extLst>
            </c:dLbl>
            <c:dLbl>
              <c:idx val="3"/>
              <c:layout>
                <c:manualLayout>
                  <c:x val="-5.6476372420320433E-3"/>
                  <c:y val="-5.29257081418075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8DA-433B-87BB-D043C170848B}"/>
                </c:ext>
              </c:extLst>
            </c:dLbl>
            <c:dLbl>
              <c:idx val="4"/>
              <c:layout>
                <c:manualLayout>
                  <c:x val="-1.8354821036603804E-2"/>
                  <c:y val="-5.0405436325530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8DA-433B-87BB-D043C17084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школа2!$C$3:$L$4</c:f>
              <c:strCache>
                <c:ptCount val="5"/>
                <c:pt idx="0">
                  <c:v>2021год</c:v>
                </c:pt>
                <c:pt idx="1">
                  <c:v>2022год</c:v>
                </c:pt>
                <c:pt idx="2">
                  <c:v>2023год</c:v>
                </c:pt>
                <c:pt idx="3">
                  <c:v>2024год</c:v>
                </c:pt>
                <c:pt idx="4">
                  <c:v>2025год</c:v>
                </c:pt>
              </c:strCache>
            </c:strRef>
          </c:cat>
          <c:val>
            <c:numRef>
              <c:f>школа2!$C$9:$L$9</c:f>
              <c:numCache>
                <c:formatCode>#,##0.00</c:formatCode>
                <c:ptCount val="5"/>
                <c:pt idx="0">
                  <c:v>1051.9000000000001</c:v>
                </c:pt>
                <c:pt idx="1">
                  <c:v>1343.5</c:v>
                </c:pt>
                <c:pt idx="2">
                  <c:v>1614.9</c:v>
                </c:pt>
                <c:pt idx="3">
                  <c:v>1599.4</c:v>
                </c:pt>
                <c:pt idx="4">
                  <c:v>1774.5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DA-433B-87BB-D043C17084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94119168"/>
        <c:axId val="1494112096"/>
        <c:axId val="1474281744"/>
      </c:bar3DChart>
      <c:catAx>
        <c:axId val="1494119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112096"/>
        <c:crosses val="autoZero"/>
        <c:auto val="1"/>
        <c:lblAlgn val="ctr"/>
        <c:lblOffset val="100"/>
        <c:noMultiLvlLbl val="0"/>
      </c:catAx>
      <c:valAx>
        <c:axId val="1494112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119168"/>
        <c:crosses val="autoZero"/>
        <c:crossBetween val="between"/>
      </c:valAx>
      <c:serAx>
        <c:axId val="147428174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112096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 smtClean="0"/>
              <a:t>Утвержденная</a:t>
            </a:r>
            <a:r>
              <a:rPr lang="ru-RU" sz="1800" b="1" baseline="0" dirty="0" smtClean="0"/>
              <a:t> смета по зарплате  2021-2025гг (Школа)</a:t>
            </a:r>
            <a:endParaRPr lang="ru-RU" sz="18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861263489762383E-2"/>
          <c:y val="0.13737924825395115"/>
          <c:w val="0.84427747302047529"/>
          <c:h val="0.67326258400801053"/>
        </c:manualLayout>
      </c:layout>
      <c:pie3DChart>
        <c:varyColors val="1"/>
        <c:ser>
          <c:idx val="0"/>
          <c:order val="0"/>
          <c:tx>
            <c:strRef>
              <c:f>школа2!$A$5:$B$5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A9A-405D-9FB8-E37AB013BB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A9A-405D-9FB8-E37AB013BB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A9A-405D-9FB8-E37AB013BB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A9A-405D-9FB8-E37AB013BB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A9A-405D-9FB8-E37AB013BBFA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2021 г</a:t>
                    </a:r>
                    <a:r>
                      <a:rPr lang="ru-RU" baseline="0" smtClean="0"/>
                      <a:t> – 7227,7т.с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A9A-405D-9FB8-E37AB013BBFA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2022г – 11646,4т.с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A9A-405D-9FB8-E37AB013BBFA}"/>
                </c:ext>
              </c:extLst>
            </c:dLbl>
            <c:dLbl>
              <c:idx val="2"/>
              <c:layout>
                <c:manualLayout>
                  <c:x val="-0.11109206377970221"/>
                  <c:y val="-0.2546554409103982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2023г – 12509,8т.с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A9A-405D-9FB8-E37AB013BBFA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smtClean="0"/>
                      <a:t>2024г – 14225,7 т.с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A9A-405D-9FB8-E37AB013BBFA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2025 г – 14225,7 </a:t>
                    </a:r>
                    <a:r>
                      <a:rPr lang="ru-RU" dirty="0" err="1" smtClean="0"/>
                      <a:t>т.с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A9A-405D-9FB8-E37AB013BB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школа2!$C$3:$L$4</c:f>
              <c:multiLvlStrCache>
                <c:ptCount val="5"/>
                <c:lvl>
                  <c:pt idx="0">
                    <c:v>уточнено по смете 2021</c:v>
                  </c:pt>
                  <c:pt idx="1">
                    <c:v>уточнено по смете 2022</c:v>
                  </c:pt>
                  <c:pt idx="2">
                    <c:v>уточнено по смете 2023</c:v>
                  </c:pt>
                  <c:pt idx="3">
                    <c:v>уточнено по смете 2024</c:v>
                  </c:pt>
                  <c:pt idx="4">
                    <c:v>уточнено по смете 2025</c:v>
                  </c:pt>
                </c:lvl>
                <c:lvl>
                  <c:pt idx="0">
                    <c:v>2021год</c:v>
                  </c:pt>
                  <c:pt idx="1">
                    <c:v>2022год</c:v>
                  </c:pt>
                  <c:pt idx="2">
                    <c:v>2023год</c:v>
                  </c:pt>
                  <c:pt idx="3">
                    <c:v>2024год</c:v>
                  </c:pt>
                  <c:pt idx="4">
                    <c:v>2025год</c:v>
                  </c:pt>
                </c:lvl>
              </c:multiLvlStrCache>
            </c:multiLvlStrRef>
          </c:cat>
          <c:val>
            <c:numRef>
              <c:f>школа2!$C$5:$L$5</c:f>
              <c:numCache>
                <c:formatCode>#,##0.00</c:formatCode>
                <c:ptCount val="5"/>
                <c:pt idx="0">
                  <c:v>7227.7</c:v>
                </c:pt>
                <c:pt idx="1">
                  <c:v>11646.4</c:v>
                </c:pt>
                <c:pt idx="2">
                  <c:v>12509.8</c:v>
                </c:pt>
                <c:pt idx="3">
                  <c:v>14225.7</c:v>
                </c:pt>
                <c:pt idx="4">
                  <c:v>14225.7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A9A-405D-9FB8-E37AB013BB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21211100 Взносы в Социальный </a:t>
            </a:r>
            <a:r>
              <a:rPr lang="ru-RU" b="1" dirty="0" smtClean="0"/>
              <a:t>фонд (школа)</a:t>
            </a:r>
            <a:endParaRPr lang="ru-RU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школа2!$A$4:$B$4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школа2!$C$3:$L$3</c:f>
              <c:strCache>
                <c:ptCount val="10"/>
                <c:pt idx="0">
                  <c:v>уточнено по смете 2021</c:v>
                </c:pt>
                <c:pt idx="1">
                  <c:v>Исполнено 2021г</c:v>
                </c:pt>
                <c:pt idx="2">
                  <c:v>уточнено по смете 2022</c:v>
                </c:pt>
                <c:pt idx="3">
                  <c:v>Исполнено 2022</c:v>
                </c:pt>
                <c:pt idx="4">
                  <c:v>уточнено по смете 2023</c:v>
                </c:pt>
                <c:pt idx="5">
                  <c:v>Исполнено 2023</c:v>
                </c:pt>
                <c:pt idx="6">
                  <c:v>уточнено по смете 2024</c:v>
                </c:pt>
                <c:pt idx="7">
                  <c:v>Исполнено 2024</c:v>
                </c:pt>
                <c:pt idx="8">
                  <c:v>уточнено по смете 2025</c:v>
                </c:pt>
                <c:pt idx="9">
                  <c:v>Исполнено 2025</c:v>
                </c:pt>
              </c:strCache>
            </c:strRef>
          </c:cat>
          <c:val>
            <c:numRef>
              <c:f>школа2!$C$4:$L$4</c:f>
            </c:numRef>
          </c:val>
          <c:extLst>
            <c:ext xmlns:c16="http://schemas.microsoft.com/office/drawing/2014/chart" uri="{C3380CC4-5D6E-409C-BE32-E72D297353CC}">
              <c16:uniqueId val="{00000000-700A-4C25-BFE9-A259666E916D}"/>
            </c:ext>
          </c:extLst>
        </c:ser>
        <c:ser>
          <c:idx val="1"/>
          <c:order val="1"/>
          <c:tx>
            <c:strRef>
              <c:f>школа2!$A$5:$B$5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700A-4C25-BFE9-A259666E916D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700A-4C25-BFE9-A259666E916D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700A-4C25-BFE9-A259666E916D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700A-4C25-BFE9-A259666E916D}"/>
              </c:ext>
            </c:extLst>
          </c:dPt>
          <c:dPt>
            <c:idx val="9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700A-4C25-BFE9-A259666E916D}"/>
              </c:ext>
            </c:extLst>
          </c:dPt>
          <c:cat>
            <c:strRef>
              <c:f>школа2!$C$3:$L$3</c:f>
              <c:strCache>
                <c:ptCount val="10"/>
                <c:pt idx="0">
                  <c:v>уточнено по смете 2021</c:v>
                </c:pt>
                <c:pt idx="1">
                  <c:v>Исполнено 2021г</c:v>
                </c:pt>
                <c:pt idx="2">
                  <c:v>уточнено по смете 2022</c:v>
                </c:pt>
                <c:pt idx="3">
                  <c:v>Исполнено 2022</c:v>
                </c:pt>
                <c:pt idx="4">
                  <c:v>уточнено по смете 2023</c:v>
                </c:pt>
                <c:pt idx="5">
                  <c:v>Исполнено 2023</c:v>
                </c:pt>
                <c:pt idx="6">
                  <c:v>уточнено по смете 2024</c:v>
                </c:pt>
                <c:pt idx="7">
                  <c:v>Исполнено 2024</c:v>
                </c:pt>
                <c:pt idx="8">
                  <c:v>уточнено по смете 2025</c:v>
                </c:pt>
                <c:pt idx="9">
                  <c:v>Исполнено 2025</c:v>
                </c:pt>
              </c:strCache>
            </c:strRef>
          </c:cat>
          <c:val>
            <c:numRef>
              <c:f>школа2!$C$5:$L$5</c:f>
              <c:numCache>
                <c:formatCode>#,##0.00</c:formatCode>
                <c:ptCount val="10"/>
                <c:pt idx="0">
                  <c:v>1246.8</c:v>
                </c:pt>
                <c:pt idx="1">
                  <c:v>1109.2</c:v>
                </c:pt>
                <c:pt idx="2">
                  <c:v>1959.7</c:v>
                </c:pt>
                <c:pt idx="3">
                  <c:v>1663.3</c:v>
                </c:pt>
                <c:pt idx="4">
                  <c:v>2157.9</c:v>
                </c:pt>
                <c:pt idx="5">
                  <c:v>1882.5</c:v>
                </c:pt>
                <c:pt idx="6">
                  <c:v>2453.9</c:v>
                </c:pt>
                <c:pt idx="7">
                  <c:v>2138.5</c:v>
                </c:pt>
                <c:pt idx="8">
                  <c:v>2453.9</c:v>
                </c:pt>
                <c:pt idx="9">
                  <c:v>2431.6999999999998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0A-4C25-BFE9-A259666E91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5442896"/>
        <c:axId val="1425445808"/>
        <c:axId val="0"/>
      </c:bar3DChart>
      <c:catAx>
        <c:axId val="142544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5445808"/>
        <c:crosses val="autoZero"/>
        <c:auto val="1"/>
        <c:lblAlgn val="ctr"/>
        <c:lblOffset val="100"/>
        <c:noMultiLvlLbl val="0"/>
      </c:catAx>
      <c:valAx>
        <c:axId val="1425445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5442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Утверждено по смете Взносы </a:t>
            </a:r>
            <a:r>
              <a:rPr lang="ru-RU" dirty="0"/>
              <a:t>в Социальный </a:t>
            </a:r>
            <a:r>
              <a:rPr lang="ru-RU" dirty="0" smtClean="0"/>
              <a:t>фонд 2021-2025гг (Школа)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школа2!$A$5:$B$5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cat>
            <c:multiLvlStrRef>
              <c:f>школа2!$C$3:$L$4</c:f>
              <c:multiLvlStrCache>
                <c:ptCount val="5"/>
                <c:lvl>
                  <c:pt idx="0">
                    <c:v>уточнено по смете 2021</c:v>
                  </c:pt>
                  <c:pt idx="1">
                    <c:v>уточнено по смете 2022</c:v>
                  </c:pt>
                  <c:pt idx="2">
                    <c:v>уточнено по смете 2023</c:v>
                  </c:pt>
                  <c:pt idx="3">
                    <c:v>уточнено по смете 2024</c:v>
                  </c:pt>
                  <c:pt idx="4">
                    <c:v>уточнено по смете 2025</c:v>
                  </c:pt>
                </c:lvl>
                <c:lvl>
                  <c:pt idx="0">
                    <c:v>2021год</c:v>
                  </c:pt>
                  <c:pt idx="1">
                    <c:v>2022год</c:v>
                  </c:pt>
                  <c:pt idx="2">
                    <c:v>2023год</c:v>
                  </c:pt>
                  <c:pt idx="3">
                    <c:v>2024год</c:v>
                  </c:pt>
                  <c:pt idx="4">
                    <c:v>2025год</c:v>
                  </c:pt>
                </c:lvl>
              </c:multiLvlStrCache>
            </c:multiLvlStrRef>
          </c:cat>
          <c:val>
            <c:numRef>
              <c:f>школа2!$C$5:$L$5</c:f>
            </c:numRef>
          </c:val>
          <c:extLst>
            <c:ext xmlns:c16="http://schemas.microsoft.com/office/drawing/2014/chart" uri="{C3380CC4-5D6E-409C-BE32-E72D297353CC}">
              <c16:uniqueId val="{00000000-E02F-48B7-A3EE-437D4548B2EB}"/>
            </c:ext>
          </c:extLst>
        </c:ser>
        <c:ser>
          <c:idx val="1"/>
          <c:order val="1"/>
          <c:tx>
            <c:strRef>
              <c:f>школа2!$A$6:$B$6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02F-48B7-A3EE-437D4548B2E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E02F-48B7-A3EE-437D4548B2E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E02F-48B7-A3EE-437D4548B2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E02F-48B7-A3EE-437D4548B2E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E02F-48B7-A3EE-437D4548B2EB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1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050" b="1" i="1" dirty="0" smtClean="0"/>
                      <a:t>2021г - </a:t>
                    </a:r>
                    <a:fld id="{D2A7921E-6FAA-49B3-9AC8-7A8F0FB015D6}" type="VALUE">
                      <a:rPr lang="en-US" sz="1050" b="1" i="1" smtClean="0"/>
                      <a:pPr>
                        <a:defRPr sz="1050" b="1" i="1"/>
                      </a:pPr>
                      <a:t>[ЗНАЧЕНИЕ]</a:t>
                    </a:fld>
                    <a:endParaRPr lang="ru-RU" sz="1050" b="1" i="1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1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90230842632256"/>
                      <c:h val="7.923228755824331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02F-48B7-A3EE-437D4548B2EB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1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050" b="1" i="1" dirty="0" smtClean="0"/>
                      <a:t>2022г - </a:t>
                    </a:r>
                    <a:fld id="{EA92C730-1616-4A4C-81E0-75F3DCE2F09B}" type="VALUE">
                      <a:rPr lang="en-US" sz="1050" b="1" i="1" smtClean="0"/>
                      <a:pPr>
                        <a:defRPr sz="1050" b="1" i="1"/>
                      </a:pPr>
                      <a:t>[ЗНАЧЕНИЕ]</a:t>
                    </a:fld>
                    <a:endParaRPr lang="ru-RU" sz="1050" b="1" i="1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1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25588659956542"/>
                      <c:h val="6.414042326143505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02F-48B7-A3EE-437D4548B2EB}"/>
                </c:ext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1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050" b="1" i="1" dirty="0" smtClean="0"/>
                      <a:t>2023г - </a:t>
                    </a:r>
                    <a:fld id="{F3F36EA5-E623-4813-B20E-DF084D69C3C2}" type="VALUE">
                      <a:rPr lang="en-US" sz="1050" b="1" i="1" smtClean="0"/>
                      <a:pPr>
                        <a:defRPr sz="1050" b="1" i="1"/>
                      </a:pPr>
                      <a:t>[ЗНАЧЕНИЕ]</a:t>
                    </a:fld>
                    <a:endParaRPr lang="ru-RU" sz="1050" b="1" i="1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1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56391388301185"/>
                      <c:h val="6.351159558240138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02F-48B7-A3EE-437D4548B2EB}"/>
                </c:ext>
              </c:extLst>
            </c:dLbl>
            <c:dLbl>
              <c:idx val="3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1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050" b="1" i="1" dirty="0" smtClean="0"/>
                      <a:t>2024г - </a:t>
                    </a:r>
                    <a:fld id="{836F2403-A8E1-4303-A7FE-CF4EE7371EC2}" type="VALUE">
                      <a:rPr lang="en-US" sz="1050" b="1" i="1" smtClean="0"/>
                      <a:pPr>
                        <a:defRPr sz="1050" b="1" i="1"/>
                      </a:pPr>
                      <a:t>[ЗНАЧЕНИЕ]</a:t>
                    </a:fld>
                    <a:endParaRPr lang="ru-RU" sz="1050" b="1" i="1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1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249882467847989"/>
                      <c:h val="6.854221701467079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E02F-48B7-A3EE-437D4548B2EB}"/>
                </c:ext>
              </c:extLst>
            </c:dLbl>
            <c:dLbl>
              <c:idx val="4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1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050" b="1" i="1" dirty="0" smtClean="0"/>
                      <a:t>2025г - </a:t>
                    </a:r>
                    <a:fld id="{8B520769-D10B-466B-99D2-9460C5B092F2}" type="VALUE">
                      <a:rPr lang="en-US" sz="1050" b="1" i="1" smtClean="0"/>
                      <a:pPr>
                        <a:defRPr sz="1050" b="1" i="1"/>
                      </a:pPr>
                      <a:t>[ЗНАЧЕНИЕ]</a:t>
                    </a:fld>
                    <a:endParaRPr lang="ru-RU" sz="1050" b="1" i="1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1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385240285172276"/>
                      <c:h val="7.357283844694020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E02F-48B7-A3EE-437D4548B2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школа2!$C$3:$L$4</c:f>
              <c:multiLvlStrCache>
                <c:ptCount val="5"/>
                <c:lvl>
                  <c:pt idx="0">
                    <c:v>уточнено по смете 2021</c:v>
                  </c:pt>
                  <c:pt idx="1">
                    <c:v>уточнено по смете 2022</c:v>
                  </c:pt>
                  <c:pt idx="2">
                    <c:v>уточнено по смете 2023</c:v>
                  </c:pt>
                  <c:pt idx="3">
                    <c:v>уточнено по смете 2024</c:v>
                  </c:pt>
                  <c:pt idx="4">
                    <c:v>уточнено по смете 2025</c:v>
                  </c:pt>
                </c:lvl>
                <c:lvl>
                  <c:pt idx="0">
                    <c:v>2021год</c:v>
                  </c:pt>
                  <c:pt idx="1">
                    <c:v>2022год</c:v>
                  </c:pt>
                  <c:pt idx="2">
                    <c:v>2023год</c:v>
                  </c:pt>
                  <c:pt idx="3">
                    <c:v>2024год</c:v>
                  </c:pt>
                  <c:pt idx="4">
                    <c:v>2025год</c:v>
                  </c:pt>
                </c:lvl>
              </c:multiLvlStrCache>
            </c:multiLvlStrRef>
          </c:cat>
          <c:val>
            <c:numRef>
              <c:f>школа2!$C$6:$L$6</c:f>
              <c:numCache>
                <c:formatCode>#,##0.00</c:formatCode>
                <c:ptCount val="5"/>
                <c:pt idx="0">
                  <c:v>1246.8</c:v>
                </c:pt>
                <c:pt idx="1">
                  <c:v>1959.7</c:v>
                </c:pt>
                <c:pt idx="2">
                  <c:v>2157.9</c:v>
                </c:pt>
                <c:pt idx="3">
                  <c:v>2453.9</c:v>
                </c:pt>
                <c:pt idx="4">
                  <c:v>2453.9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02F-48B7-A3EE-437D4548B2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 smtClean="0"/>
              <a:t>Смета и исполнение 2021год </a:t>
            </a:r>
            <a:r>
              <a:rPr lang="ru-RU" b="1" dirty="0" err="1" smtClean="0"/>
              <a:t>Ком.услуги</a:t>
            </a:r>
            <a:r>
              <a:rPr lang="ru-RU" b="1" baseline="0" dirty="0" smtClean="0"/>
              <a:t> (мусор, вода, </a:t>
            </a:r>
            <a:r>
              <a:rPr lang="ru-RU" b="1" baseline="0" dirty="0" err="1" smtClean="0"/>
              <a:t>электро</a:t>
            </a:r>
            <a:r>
              <a:rPr lang="ru-RU" b="1" baseline="0" dirty="0" smtClean="0"/>
              <a:t> энергия)</a:t>
            </a:r>
            <a:endParaRPr lang="ru-RU" b="1" dirty="0"/>
          </a:p>
        </c:rich>
      </c:tx>
      <c:layout>
        <c:manualLayout>
          <c:xMode val="edge"/>
          <c:yMode val="edge"/>
          <c:x val="1.1248906386701742E-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школа2!$C$3:$C$4</c:f>
              <c:strCache>
                <c:ptCount val="2"/>
                <c:pt idx="0">
                  <c:v>2021год</c:v>
                </c:pt>
                <c:pt idx="1">
                  <c:v>уточнено по смете 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школа2!$A$5:$B$9</c:f>
            </c:multiLvlStrRef>
          </c:cat>
          <c:val>
            <c:numRef>
              <c:f>школа2!$C$5:$C$9</c:f>
            </c:numRef>
          </c:val>
          <c:extLst>
            <c:ext xmlns:c16="http://schemas.microsoft.com/office/drawing/2014/chart" uri="{C3380CC4-5D6E-409C-BE32-E72D297353CC}">
              <c16:uniqueId val="{00000000-0322-4D6E-8A46-F6DF55A98E53}"/>
            </c:ext>
          </c:extLst>
        </c:ser>
        <c:ser>
          <c:idx val="1"/>
          <c:order val="1"/>
          <c:tx>
            <c:strRef>
              <c:f>школа2!$D$3:$D$4</c:f>
              <c:strCache>
                <c:ptCount val="2"/>
                <c:pt idx="0">
                  <c:v>2021год</c:v>
                </c:pt>
                <c:pt idx="1">
                  <c:v>Исполнено 2021г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школа2!$A$5:$B$9</c:f>
            </c:multiLvlStrRef>
          </c:cat>
          <c:val>
            <c:numRef>
              <c:f>школа2!$D$5:$D$9</c:f>
            </c:numRef>
          </c:val>
          <c:extLst>
            <c:ext xmlns:c16="http://schemas.microsoft.com/office/drawing/2014/chart" uri="{C3380CC4-5D6E-409C-BE32-E72D297353CC}">
              <c16:uniqueId val="{00000001-0322-4D6E-8A46-F6DF55A98E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94069136"/>
        <c:axId val="1494069968"/>
        <c:axId val="0"/>
      </c:bar3DChart>
      <c:catAx>
        <c:axId val="1494069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069968"/>
        <c:crosses val="autoZero"/>
        <c:auto val="1"/>
        <c:lblAlgn val="ctr"/>
        <c:lblOffset val="100"/>
        <c:noMultiLvlLbl val="0"/>
      </c:catAx>
      <c:valAx>
        <c:axId val="149406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069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baseline="0" dirty="0" smtClean="0">
                <a:effectLst/>
              </a:rPr>
              <a:t>Смета и исполнение 2022год </a:t>
            </a:r>
            <a:r>
              <a:rPr lang="ru-RU" sz="1800" b="1" i="0" baseline="0" dirty="0" err="1" smtClean="0">
                <a:effectLst/>
              </a:rPr>
              <a:t>Ком.услуги</a:t>
            </a:r>
            <a:r>
              <a:rPr lang="ru-RU" sz="1800" b="1" i="0" baseline="0" dirty="0" smtClean="0">
                <a:effectLst/>
              </a:rPr>
              <a:t> (мусор, вода, </a:t>
            </a:r>
            <a:r>
              <a:rPr lang="ru-RU" sz="1800" b="1" i="0" baseline="0" dirty="0" err="1" smtClean="0">
                <a:effectLst/>
              </a:rPr>
              <a:t>электро</a:t>
            </a:r>
            <a:r>
              <a:rPr lang="ru-RU" sz="1800" b="1" i="0" baseline="0" dirty="0" smtClean="0">
                <a:effectLst/>
              </a:rPr>
              <a:t> энергия)</a:t>
            </a:r>
            <a:endParaRPr lang="ru-RU" dirty="0" smtClean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prstClr val="black">
                    <a:lumMod val="65000"/>
                    <a:lumOff val="35000"/>
                  </a:prstClr>
                </a:solidFill>
              </a:defRPr>
            </a:pP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школа2!$C$3:$C$4</c:f>
              <c:strCache>
                <c:ptCount val="2"/>
                <c:pt idx="0">
                  <c:v>2021год</c:v>
                </c:pt>
                <c:pt idx="1">
                  <c:v>уточнено по смете 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multiLvlStrRef>
              <c:f>школа2!$A$5:$B$9</c:f>
              <c:multiLvlStrCache>
                <c:ptCount val="3"/>
                <c:lvl>
                  <c:pt idx="0">
                    <c:v>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</c:lvl>
              </c:multiLvlStrCache>
            </c:multiLvlStrRef>
          </c:cat>
          <c:val>
            <c:numRef>
              <c:f>школа2!$C$5:$C$9</c:f>
            </c:numRef>
          </c:val>
          <c:extLst>
            <c:ext xmlns:c16="http://schemas.microsoft.com/office/drawing/2014/chart" uri="{C3380CC4-5D6E-409C-BE32-E72D297353CC}">
              <c16:uniqueId val="{00000000-00BF-4192-A29B-C0D7ABD280D1}"/>
            </c:ext>
          </c:extLst>
        </c:ser>
        <c:ser>
          <c:idx val="1"/>
          <c:order val="1"/>
          <c:tx>
            <c:strRef>
              <c:f>школа2!$D$3:$D$4</c:f>
              <c:strCache>
                <c:ptCount val="2"/>
                <c:pt idx="0">
                  <c:v>2021год</c:v>
                </c:pt>
                <c:pt idx="1">
                  <c:v>Исполнено 2021г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multiLvlStrRef>
              <c:f>школа2!$A$5:$B$9</c:f>
              <c:multiLvlStrCache>
                <c:ptCount val="3"/>
                <c:lvl>
                  <c:pt idx="0">
                    <c:v>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</c:lvl>
              </c:multiLvlStrCache>
            </c:multiLvlStrRef>
          </c:cat>
          <c:val>
            <c:numRef>
              <c:f>школа2!$D$5:$D$9</c:f>
            </c:numRef>
          </c:val>
          <c:extLst>
            <c:ext xmlns:c16="http://schemas.microsoft.com/office/drawing/2014/chart" uri="{C3380CC4-5D6E-409C-BE32-E72D297353CC}">
              <c16:uniqueId val="{00000001-00BF-4192-A29B-C0D7ABD280D1}"/>
            </c:ext>
          </c:extLst>
        </c:ser>
        <c:ser>
          <c:idx val="2"/>
          <c:order val="2"/>
          <c:tx>
            <c:strRef>
              <c:f>школа2!$E$3:$E$4</c:f>
              <c:strCache>
                <c:ptCount val="2"/>
                <c:pt idx="0">
                  <c:v>2022год</c:v>
                </c:pt>
                <c:pt idx="1">
                  <c:v>уточнено по смете 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8514582291605204E-2"/>
                  <c:y val="-3.4418253598841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0BF-4192-A29B-C0D7ABD280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школа2!$A$5:$B$9</c:f>
              <c:multiLvlStrCache>
                <c:ptCount val="3"/>
                <c:lvl>
                  <c:pt idx="0">
                    <c:v>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</c:lvl>
              </c:multiLvlStrCache>
            </c:multiLvlStrRef>
          </c:cat>
          <c:val>
            <c:numRef>
              <c:f>школа2!$E$5:$E$9</c:f>
              <c:numCache>
                <c:formatCode>#,##0.00</c:formatCode>
                <c:ptCount val="3"/>
                <c:pt idx="0">
                  <c:v>54.8</c:v>
                </c:pt>
                <c:pt idx="1">
                  <c:v>69.5</c:v>
                </c:pt>
                <c:pt idx="2">
                  <c:v>1343.5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BF-4192-A29B-C0D7ABD280D1}"/>
            </c:ext>
          </c:extLst>
        </c:ser>
        <c:ser>
          <c:idx val="3"/>
          <c:order val="3"/>
          <c:tx>
            <c:strRef>
              <c:f>школа2!$F$3:$F$4</c:f>
              <c:strCache>
                <c:ptCount val="2"/>
                <c:pt idx="0">
                  <c:v>2022год</c:v>
                </c:pt>
                <c:pt idx="1">
                  <c:v>Исполнено 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5311273284241362E-3"/>
                  <c:y val="-6.0231943797972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0BF-4192-A29B-C0D7ABD280D1}"/>
                </c:ext>
              </c:extLst>
            </c:dLbl>
            <c:dLbl>
              <c:idx val="1"/>
              <c:layout>
                <c:manualLayout>
                  <c:x val="0"/>
                  <c:y val="-8.1743352297249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0BF-4192-A29B-C0D7ABD280D1}"/>
                </c:ext>
              </c:extLst>
            </c:dLbl>
            <c:dLbl>
              <c:idx val="2"/>
              <c:layout>
                <c:manualLayout>
                  <c:x val="5.6639091605301624E-2"/>
                  <c:y val="-3.01159718989865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472814395569914"/>
                      <c:h val="5.156301555393401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0BF-4192-A29B-C0D7ABD280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школа2!$A$5:$B$9</c:f>
              <c:multiLvlStrCache>
                <c:ptCount val="3"/>
                <c:lvl>
                  <c:pt idx="0">
                    <c:v>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</c:lvl>
              </c:multiLvlStrCache>
            </c:multiLvlStrRef>
          </c:cat>
          <c:val>
            <c:numRef>
              <c:f>школа2!$F$5:$F$9</c:f>
              <c:numCache>
                <c:formatCode>#,##0.00</c:formatCode>
                <c:ptCount val="3"/>
                <c:pt idx="0">
                  <c:v>54.8</c:v>
                </c:pt>
                <c:pt idx="1">
                  <c:v>69.400000000000006</c:v>
                </c:pt>
                <c:pt idx="2">
                  <c:v>1343.5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BF-4192-A29B-C0D7ABD280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70869072"/>
        <c:axId val="1370870320"/>
        <c:axId val="1432320368"/>
      </c:bar3DChart>
      <c:catAx>
        <c:axId val="137086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70320"/>
        <c:crosses val="autoZero"/>
        <c:auto val="1"/>
        <c:lblAlgn val="ctr"/>
        <c:lblOffset val="100"/>
        <c:noMultiLvlLbl val="0"/>
      </c:catAx>
      <c:valAx>
        <c:axId val="1370870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69072"/>
        <c:crosses val="autoZero"/>
        <c:crossBetween val="between"/>
      </c:valAx>
      <c:serAx>
        <c:axId val="1432320368"/>
        <c:scaling>
          <c:orientation val="minMax"/>
        </c:scaling>
        <c:delete val="1"/>
        <c:axPos val="b"/>
        <c:majorTickMark val="none"/>
        <c:minorTickMark val="none"/>
        <c:tickLblPos val="nextTo"/>
        <c:crossAx val="1370870320"/>
        <c:crosses val="autoZero"/>
      </c:ser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baseline="0" dirty="0" smtClean="0">
                <a:effectLst/>
              </a:rPr>
              <a:t>Смета и исполнение 2023год </a:t>
            </a:r>
            <a:r>
              <a:rPr lang="ru-RU" sz="1800" b="1" i="0" baseline="0" dirty="0" err="1" smtClean="0">
                <a:effectLst/>
              </a:rPr>
              <a:t>Ком.услуги</a:t>
            </a:r>
            <a:r>
              <a:rPr lang="ru-RU" sz="1800" b="1" i="0" baseline="0" dirty="0" smtClean="0">
                <a:effectLst/>
              </a:rPr>
              <a:t> (мусор, вода, </a:t>
            </a:r>
            <a:r>
              <a:rPr lang="ru-RU" sz="1800" b="1" i="0" baseline="0" dirty="0" err="1" smtClean="0">
                <a:effectLst/>
              </a:rPr>
              <a:t>электро</a:t>
            </a:r>
            <a:r>
              <a:rPr lang="ru-RU" sz="1800" b="1" i="0" baseline="0" dirty="0" smtClean="0">
                <a:effectLst/>
              </a:rPr>
              <a:t> энергия)</a:t>
            </a:r>
            <a:endParaRPr lang="ru-RU" dirty="0">
              <a:effectLst/>
            </a:endParaRPr>
          </a:p>
        </c:rich>
      </c:tx>
      <c:layout>
        <c:manualLayout>
          <c:xMode val="edge"/>
          <c:yMode val="edge"/>
          <c:x val="0.1479719524172631"/>
          <c:y val="3.2724452991797579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школа2!$A$5:$B$5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multiLvlStrRef>
              <c:f>школа2!$C$3:$H$4</c:f>
              <c:multiLvlStrCache>
                <c:ptCount val="2"/>
                <c:lvl>
                  <c:pt idx="0">
                    <c:v>уточнено по смете 2023</c:v>
                  </c:pt>
                  <c:pt idx="1">
                    <c:v>Исполнено 2023</c:v>
                  </c:pt>
                </c:lvl>
                <c:lvl>
                  <c:pt idx="0">
                    <c:v>2023год</c:v>
                  </c:pt>
                </c:lvl>
              </c:multiLvlStrCache>
            </c:multiLvlStrRef>
          </c:cat>
          <c:val>
            <c:numRef>
              <c:f>школа2!$C$5:$H$5</c:f>
            </c:numRef>
          </c:val>
          <c:extLst>
            <c:ext xmlns:c16="http://schemas.microsoft.com/office/drawing/2014/chart" uri="{C3380CC4-5D6E-409C-BE32-E72D297353CC}">
              <c16:uniqueId val="{00000000-DDEE-4C20-8AAA-176AAD9CDB40}"/>
            </c:ext>
          </c:extLst>
        </c:ser>
        <c:ser>
          <c:idx val="1"/>
          <c:order val="1"/>
          <c:tx>
            <c:strRef>
              <c:f>школа2!$A$6:$B$6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multiLvlStrRef>
              <c:f>школа2!$C$3:$H$4</c:f>
              <c:multiLvlStrCache>
                <c:ptCount val="2"/>
                <c:lvl>
                  <c:pt idx="0">
                    <c:v>уточнено по смете 2023</c:v>
                  </c:pt>
                  <c:pt idx="1">
                    <c:v>Исполнено 2023</c:v>
                  </c:pt>
                </c:lvl>
                <c:lvl>
                  <c:pt idx="0">
                    <c:v>2023год</c:v>
                  </c:pt>
                </c:lvl>
              </c:multiLvlStrCache>
            </c:multiLvlStrRef>
          </c:cat>
          <c:val>
            <c:numRef>
              <c:f>школа2!$C$6:$H$6</c:f>
            </c:numRef>
          </c:val>
          <c:extLst>
            <c:ext xmlns:c16="http://schemas.microsoft.com/office/drawing/2014/chart" uri="{C3380CC4-5D6E-409C-BE32-E72D297353CC}">
              <c16:uniqueId val="{00000001-DDEE-4C20-8AAA-176AAD9CDB40}"/>
            </c:ext>
          </c:extLst>
        </c:ser>
        <c:ser>
          <c:idx val="2"/>
          <c:order val="2"/>
          <c:tx>
            <c:strRef>
              <c:f>школа2!$A$7:$B$7</c:f>
              <c:strCache>
                <c:ptCount val="2"/>
                <c:pt idx="0">
                  <c:v>22152100</c:v>
                </c:pt>
                <c:pt idx="1">
                  <c:v>Мусор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6.6091955130713267E-2"/>
                  <c:y val="-1.3200181268630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DEE-4C20-8AAA-176AAD9CDB40}"/>
                </c:ext>
              </c:extLst>
            </c:dLbl>
            <c:dLbl>
              <c:idx val="1"/>
              <c:layout>
                <c:manualLayout>
                  <c:x val="0.10770540836116237"/>
                  <c:y val="-2.6400362537261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DEE-4C20-8AAA-176AAD9CDB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школа2!$C$3:$H$4</c:f>
              <c:multiLvlStrCache>
                <c:ptCount val="2"/>
                <c:lvl>
                  <c:pt idx="0">
                    <c:v>уточнено по смете 2023</c:v>
                  </c:pt>
                  <c:pt idx="1">
                    <c:v>Исполнено 2023</c:v>
                  </c:pt>
                </c:lvl>
                <c:lvl>
                  <c:pt idx="0">
                    <c:v>2023год</c:v>
                  </c:pt>
                </c:lvl>
              </c:multiLvlStrCache>
            </c:multiLvlStrRef>
          </c:cat>
          <c:val>
            <c:numRef>
              <c:f>школа2!$C$7:$H$7</c:f>
              <c:numCache>
                <c:formatCode>#,##0.00</c:formatCode>
                <c:ptCount val="2"/>
                <c:pt idx="0">
                  <c:v>58.9</c:v>
                </c:pt>
                <c:pt idx="1">
                  <c:v>58.8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EE-4C20-8AAA-176AAD9CDB40}"/>
            </c:ext>
          </c:extLst>
        </c:ser>
        <c:ser>
          <c:idx val="3"/>
          <c:order val="3"/>
          <c:tx>
            <c:strRef>
              <c:f>школа2!$A$8:$B$8</c:f>
              <c:strCache>
                <c:ptCount val="2"/>
                <c:pt idx="0">
                  <c:v>22311100</c:v>
                </c:pt>
                <c:pt idx="1">
                  <c:v>Плата за воду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8.5674756650924638E-2"/>
                  <c:y val="-2.3760326283535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DEE-4C20-8AAA-176AAD9CDB40}"/>
                </c:ext>
              </c:extLst>
            </c:dLbl>
            <c:dLbl>
              <c:idx val="1"/>
              <c:layout>
                <c:manualLayout>
                  <c:x val="8.5674756650924611E-2"/>
                  <c:y val="5.28007250745238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DEE-4C20-8AAA-176AAD9CDB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школа2!$C$3:$H$4</c:f>
              <c:multiLvlStrCache>
                <c:ptCount val="2"/>
                <c:lvl>
                  <c:pt idx="0">
                    <c:v>уточнено по смете 2023</c:v>
                  </c:pt>
                  <c:pt idx="1">
                    <c:v>Исполнено 2023</c:v>
                  </c:pt>
                </c:lvl>
                <c:lvl>
                  <c:pt idx="0">
                    <c:v>2023год</c:v>
                  </c:pt>
                </c:lvl>
              </c:multiLvlStrCache>
            </c:multiLvlStrRef>
          </c:cat>
          <c:val>
            <c:numRef>
              <c:f>школа2!$C$8:$H$8</c:f>
              <c:numCache>
                <c:formatCode>#,##0.00</c:formatCode>
                <c:ptCount val="2"/>
                <c:pt idx="0">
                  <c:v>106.3</c:v>
                </c:pt>
                <c:pt idx="1">
                  <c:v>90.5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EE-4C20-8AAA-176AAD9CDB40}"/>
            </c:ext>
          </c:extLst>
        </c:ser>
        <c:ser>
          <c:idx val="4"/>
          <c:order val="4"/>
          <c:tx>
            <c:strRef>
              <c:f>школа2!$A$9:$B$9</c:f>
              <c:strCache>
                <c:ptCount val="2"/>
                <c:pt idx="0">
                  <c:v>22311200</c:v>
                </c:pt>
                <c:pt idx="1">
                  <c:v>Плата за электроэнергию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0.10525755817113598"/>
                  <c:y val="-2.6400362537261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DEE-4C20-8AAA-176AAD9CDB40}"/>
                </c:ext>
              </c:extLst>
            </c:dLbl>
            <c:dLbl>
              <c:idx val="1"/>
              <c:layout>
                <c:manualLayout>
                  <c:x val="0.11260110874121512"/>
                  <c:y val="-1.0560145014904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DEE-4C20-8AAA-176AAD9CDB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школа2!$C$3:$H$4</c:f>
              <c:multiLvlStrCache>
                <c:ptCount val="2"/>
                <c:lvl>
                  <c:pt idx="0">
                    <c:v>уточнено по смете 2023</c:v>
                  </c:pt>
                  <c:pt idx="1">
                    <c:v>Исполнено 2023</c:v>
                  </c:pt>
                </c:lvl>
                <c:lvl>
                  <c:pt idx="0">
                    <c:v>2023год</c:v>
                  </c:pt>
                </c:lvl>
              </c:multiLvlStrCache>
            </c:multiLvlStrRef>
          </c:cat>
          <c:val>
            <c:numRef>
              <c:f>школа2!$C$9:$H$9</c:f>
              <c:numCache>
                <c:formatCode>#,##0.00</c:formatCode>
                <c:ptCount val="2"/>
                <c:pt idx="0">
                  <c:v>1614.9</c:v>
                </c:pt>
                <c:pt idx="1">
                  <c:v>1253.5999999999999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EE-4C20-8AAA-176AAD9CDB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5450800"/>
        <c:axId val="1425442480"/>
        <c:axId val="1475301888"/>
      </c:bar3DChart>
      <c:catAx>
        <c:axId val="1425450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5442480"/>
        <c:crosses val="autoZero"/>
        <c:auto val="1"/>
        <c:lblAlgn val="ctr"/>
        <c:lblOffset val="100"/>
        <c:noMultiLvlLbl val="0"/>
      </c:catAx>
      <c:valAx>
        <c:axId val="142544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5450800"/>
        <c:crosses val="autoZero"/>
        <c:crossBetween val="between"/>
      </c:valAx>
      <c:serAx>
        <c:axId val="147530188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5442480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u="none" strike="noStrike" cap="all" baseline="0" dirty="0" smtClean="0">
                <a:effectLst/>
              </a:rPr>
              <a:t>Смета и исполнение 2024год </a:t>
            </a:r>
            <a:r>
              <a:rPr lang="ru-RU" sz="1800" b="1" i="0" u="none" strike="noStrike" cap="all" baseline="0" dirty="0" err="1" smtClean="0">
                <a:effectLst/>
              </a:rPr>
              <a:t>Ком.услуги</a:t>
            </a:r>
            <a:r>
              <a:rPr lang="ru-RU" sz="1800" b="1" i="0" u="none" strike="noStrike" cap="all" baseline="0" dirty="0" smtClean="0">
                <a:effectLst/>
              </a:rPr>
              <a:t> (мусор, вода, </a:t>
            </a:r>
            <a:r>
              <a:rPr lang="ru-RU" sz="1800" b="1" i="0" u="none" strike="noStrike" cap="all" baseline="0" dirty="0" err="1" smtClean="0">
                <a:effectLst/>
              </a:rPr>
              <a:t>электро</a:t>
            </a:r>
            <a:r>
              <a:rPr lang="ru-RU" sz="1800" b="1" i="0" u="none" strike="noStrike" cap="all" baseline="0" dirty="0" smtClean="0">
                <a:effectLst/>
              </a:rPr>
              <a:t> энергия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школа2!$A$5:$B$5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gradFill>
              <a:gsLst>
                <a:gs pos="100000">
                  <a:schemeClr val="accent1">
                    <a:alpha val="0"/>
                  </a:schemeClr>
                </a:gs>
                <a:gs pos="50000">
                  <a:schemeClr val="accent1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cat>
            <c:multiLvlStrRef>
              <c:f>школа2!$C$3:$J$4</c:f>
              <c:multiLvlStrCache>
                <c:ptCount val="2"/>
                <c:lvl>
                  <c:pt idx="0">
                    <c:v>уточнено по смете 2024</c:v>
                  </c:pt>
                  <c:pt idx="1">
                    <c:v>Исполнено 2024</c:v>
                  </c:pt>
                </c:lvl>
                <c:lvl>
                  <c:pt idx="0">
                    <c:v>2024год</c:v>
                  </c:pt>
                </c:lvl>
              </c:multiLvlStrCache>
            </c:multiLvlStrRef>
          </c:cat>
          <c:val>
            <c:numRef>
              <c:f>школа2!$C$5:$J$5</c:f>
            </c:numRef>
          </c:val>
          <c:extLst>
            <c:ext xmlns:c16="http://schemas.microsoft.com/office/drawing/2014/chart" uri="{C3380CC4-5D6E-409C-BE32-E72D297353CC}">
              <c16:uniqueId val="{00000000-4ECB-47BD-A900-403A1F7AC4C4}"/>
            </c:ext>
          </c:extLst>
        </c:ser>
        <c:ser>
          <c:idx val="1"/>
          <c:order val="1"/>
          <c:tx>
            <c:strRef>
              <c:f>школа2!$A$6:$B$6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cat>
            <c:multiLvlStrRef>
              <c:f>школа2!$C$3:$J$4</c:f>
              <c:multiLvlStrCache>
                <c:ptCount val="2"/>
                <c:lvl>
                  <c:pt idx="0">
                    <c:v>уточнено по смете 2024</c:v>
                  </c:pt>
                  <c:pt idx="1">
                    <c:v>Исполнено 2024</c:v>
                  </c:pt>
                </c:lvl>
                <c:lvl>
                  <c:pt idx="0">
                    <c:v>2024год</c:v>
                  </c:pt>
                </c:lvl>
              </c:multiLvlStrCache>
            </c:multiLvlStrRef>
          </c:cat>
          <c:val>
            <c:numRef>
              <c:f>школа2!$C$6:$J$6</c:f>
            </c:numRef>
          </c:val>
          <c:extLst>
            <c:ext xmlns:c16="http://schemas.microsoft.com/office/drawing/2014/chart" uri="{C3380CC4-5D6E-409C-BE32-E72D297353CC}">
              <c16:uniqueId val="{00000001-4ECB-47BD-A900-403A1F7AC4C4}"/>
            </c:ext>
          </c:extLst>
        </c:ser>
        <c:ser>
          <c:idx val="2"/>
          <c:order val="2"/>
          <c:tx>
            <c:strRef>
              <c:f>школа2!$A$7:$B$7</c:f>
              <c:strCache>
                <c:ptCount val="2"/>
                <c:pt idx="0">
                  <c:v>22152100</c:v>
                </c:pt>
                <c:pt idx="1">
                  <c:v>Мусор</c:v>
                </c:pt>
              </c:strCache>
            </c:strRef>
          </c:tx>
          <c:spPr>
            <a:gradFill>
              <a:gsLst>
                <a:gs pos="100000">
                  <a:schemeClr val="accent3">
                    <a:alpha val="0"/>
                  </a:schemeClr>
                </a:gs>
                <a:gs pos="50000">
                  <a:schemeClr val="accent3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5.1143587491586352E-2"/>
                  <c:y val="-6.08465403254912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ECB-47BD-A900-403A1F7AC4C4}"/>
                </c:ext>
              </c:extLst>
            </c:dLbl>
            <c:dLbl>
              <c:idx val="1"/>
              <c:layout>
                <c:manualLayout>
                  <c:x val="-4.627276963524482E-2"/>
                  <c:y val="-1.448727150606936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ECB-47BD-A900-403A1F7AC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школа2!$C$3:$J$4</c:f>
              <c:multiLvlStrCache>
                <c:ptCount val="2"/>
                <c:lvl>
                  <c:pt idx="0">
                    <c:v>уточнено по смете 2024</c:v>
                  </c:pt>
                  <c:pt idx="1">
                    <c:v>Исполнено 2024</c:v>
                  </c:pt>
                </c:lvl>
                <c:lvl>
                  <c:pt idx="0">
                    <c:v>2024год</c:v>
                  </c:pt>
                </c:lvl>
              </c:multiLvlStrCache>
            </c:multiLvlStrRef>
          </c:cat>
          <c:val>
            <c:numRef>
              <c:f>школа2!$C$7:$J$7</c:f>
              <c:numCache>
                <c:formatCode>#,##0.00</c:formatCode>
                <c:ptCount val="2"/>
                <c:pt idx="0">
                  <c:v>78.3</c:v>
                </c:pt>
                <c:pt idx="1">
                  <c:v>42.6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CB-47BD-A900-403A1F7AC4C4}"/>
            </c:ext>
          </c:extLst>
        </c:ser>
        <c:ser>
          <c:idx val="3"/>
          <c:order val="3"/>
          <c:tx>
            <c:strRef>
              <c:f>школа2!$A$8:$B$8</c:f>
              <c:strCache>
                <c:ptCount val="2"/>
                <c:pt idx="0">
                  <c:v>22311100</c:v>
                </c:pt>
                <c:pt idx="1">
                  <c:v>Плата за воду</c:v>
                </c:pt>
              </c:strCache>
            </c:strRef>
          </c:tx>
          <c:spPr>
            <a:gradFill>
              <a:gsLst>
                <a:gs pos="100000">
                  <a:schemeClr val="accent4">
                    <a:alpha val="0"/>
                  </a:schemeClr>
                </a:gs>
                <a:gs pos="50000">
                  <a:schemeClr val="accent4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6.8191449988781752E-2"/>
                  <c:y val="-9.56159919400578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ECB-47BD-A900-403A1F7AC4C4}"/>
                </c:ext>
              </c:extLst>
            </c:dLbl>
            <c:dLbl>
              <c:idx val="1"/>
              <c:layout>
                <c:manualLayout>
                  <c:x val="-4.627276963524473E-2"/>
                  <c:y val="-8.1128720433988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ECB-47BD-A900-403A1F7AC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школа2!$C$3:$J$4</c:f>
              <c:multiLvlStrCache>
                <c:ptCount val="2"/>
                <c:lvl>
                  <c:pt idx="0">
                    <c:v>уточнено по смете 2024</c:v>
                  </c:pt>
                  <c:pt idx="1">
                    <c:v>Исполнено 2024</c:v>
                  </c:pt>
                </c:lvl>
                <c:lvl>
                  <c:pt idx="0">
                    <c:v>2024год</c:v>
                  </c:pt>
                </c:lvl>
              </c:multiLvlStrCache>
            </c:multiLvlStrRef>
          </c:cat>
          <c:val>
            <c:numRef>
              <c:f>школа2!$C$8:$J$8</c:f>
              <c:numCache>
                <c:formatCode>#,##0.00</c:formatCode>
                <c:ptCount val="2"/>
                <c:pt idx="0">
                  <c:v>90</c:v>
                </c:pt>
                <c:pt idx="1">
                  <c:v>89.9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ECB-47BD-A900-403A1F7AC4C4}"/>
            </c:ext>
          </c:extLst>
        </c:ser>
        <c:ser>
          <c:idx val="4"/>
          <c:order val="4"/>
          <c:tx>
            <c:strRef>
              <c:f>школа2!$A$9:$B$9</c:f>
              <c:strCache>
                <c:ptCount val="2"/>
                <c:pt idx="0">
                  <c:v>22311200</c:v>
                </c:pt>
                <c:pt idx="1">
                  <c:v>Плата за электроэнергию</c:v>
                </c:pt>
              </c:strCache>
            </c:strRef>
          </c:tx>
          <c:spPr>
            <a:gradFill>
              <a:gsLst>
                <a:gs pos="100000">
                  <a:schemeClr val="accent5">
                    <a:alpha val="0"/>
                  </a:schemeClr>
                </a:gs>
                <a:gs pos="50000">
                  <a:schemeClr val="accent5"/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0.10228717498317269"/>
                  <c:y val="-6.3743994626705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ECB-47BD-A900-403A1F7AC4C4}"/>
                </c:ext>
              </c:extLst>
            </c:dLbl>
            <c:dLbl>
              <c:idx val="1"/>
              <c:layout>
                <c:manualLayout>
                  <c:x val="-4.3837360707074002E-2"/>
                  <c:y val="-7.82312661327746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ECB-47BD-A900-403A1F7AC4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школа2!$C$3:$J$4</c:f>
              <c:multiLvlStrCache>
                <c:ptCount val="2"/>
                <c:lvl>
                  <c:pt idx="0">
                    <c:v>уточнено по смете 2024</c:v>
                  </c:pt>
                  <c:pt idx="1">
                    <c:v>Исполнено 2024</c:v>
                  </c:pt>
                </c:lvl>
                <c:lvl>
                  <c:pt idx="0">
                    <c:v>2024год</c:v>
                  </c:pt>
                </c:lvl>
              </c:multiLvlStrCache>
            </c:multiLvlStrRef>
          </c:cat>
          <c:val>
            <c:numRef>
              <c:f>школа2!$C$9:$J$9</c:f>
              <c:numCache>
                <c:formatCode>#,##0.00</c:formatCode>
                <c:ptCount val="2"/>
                <c:pt idx="0">
                  <c:v>1599.4</c:v>
                </c:pt>
                <c:pt idx="1">
                  <c:v>1599.4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ECB-47BD-A900-403A1F7AC4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370866992"/>
        <c:axId val="1370861168"/>
        <c:axId val="1475296432"/>
      </c:bar3DChart>
      <c:catAx>
        <c:axId val="137086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61168"/>
        <c:crosses val="autoZero"/>
        <c:auto val="1"/>
        <c:lblAlgn val="ctr"/>
        <c:lblOffset val="100"/>
        <c:noMultiLvlLbl val="0"/>
      </c:catAx>
      <c:valAx>
        <c:axId val="137086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66992"/>
        <c:crosses val="autoZero"/>
        <c:crossBetween val="between"/>
      </c:valAx>
      <c:serAx>
        <c:axId val="147529643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61168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cap="all" baseline="0" dirty="0" smtClean="0">
                <a:effectLst/>
              </a:rPr>
              <a:t>Смета и исполнение 2025 ГОД </a:t>
            </a:r>
            <a:r>
              <a:rPr lang="ru-RU" sz="1800" b="1" i="0" cap="all" baseline="0" dirty="0" err="1" smtClean="0">
                <a:effectLst/>
              </a:rPr>
              <a:t>Ком.услуги</a:t>
            </a:r>
            <a:r>
              <a:rPr lang="ru-RU" sz="1800" b="1" i="0" cap="all" baseline="0" dirty="0" smtClean="0">
                <a:effectLst/>
              </a:rPr>
              <a:t> (мусор, вода, </a:t>
            </a:r>
            <a:r>
              <a:rPr lang="ru-RU" sz="1800" b="1" i="0" cap="all" baseline="0" dirty="0" err="1" smtClean="0">
                <a:effectLst/>
              </a:rPr>
              <a:t>электро</a:t>
            </a:r>
            <a:r>
              <a:rPr lang="ru-RU" sz="1800" b="1" i="0" cap="all" baseline="0" dirty="0" smtClean="0">
                <a:effectLst/>
              </a:rPr>
              <a:t> энергия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школа2!$A$5:$B$5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школа2!$C$3:$L$4</c:f>
              <c:multiLvlStrCache>
                <c:ptCount val="2"/>
                <c:lvl>
                  <c:pt idx="0">
                    <c:v>уточнено по смете 2025</c:v>
                  </c:pt>
                  <c:pt idx="1">
                    <c:v>Исполнено 2025</c:v>
                  </c:pt>
                </c:lvl>
                <c:lvl>
                  <c:pt idx="0">
                    <c:v>2025год</c:v>
                  </c:pt>
                </c:lvl>
              </c:multiLvlStrCache>
            </c:multiLvlStrRef>
          </c:cat>
          <c:val>
            <c:numRef>
              <c:f>школа2!$C$5:$L$5</c:f>
            </c:numRef>
          </c:val>
          <c:extLst>
            <c:ext xmlns:c16="http://schemas.microsoft.com/office/drawing/2014/chart" uri="{C3380CC4-5D6E-409C-BE32-E72D297353CC}">
              <c16:uniqueId val="{00000000-8306-451F-9556-A506030D38B4}"/>
            </c:ext>
          </c:extLst>
        </c:ser>
        <c:ser>
          <c:idx val="1"/>
          <c:order val="1"/>
          <c:tx>
            <c:strRef>
              <c:f>школа2!$A$6:$B$6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multiLvlStrRef>
              <c:f>школа2!$C$3:$L$4</c:f>
              <c:multiLvlStrCache>
                <c:ptCount val="2"/>
                <c:lvl>
                  <c:pt idx="0">
                    <c:v>уточнено по смете 2025</c:v>
                  </c:pt>
                  <c:pt idx="1">
                    <c:v>Исполнено 2025</c:v>
                  </c:pt>
                </c:lvl>
                <c:lvl>
                  <c:pt idx="0">
                    <c:v>2025год</c:v>
                  </c:pt>
                </c:lvl>
              </c:multiLvlStrCache>
            </c:multiLvlStrRef>
          </c:cat>
          <c:val>
            <c:numRef>
              <c:f>школа2!$C$6:$L$6</c:f>
            </c:numRef>
          </c:val>
          <c:extLst>
            <c:ext xmlns:c16="http://schemas.microsoft.com/office/drawing/2014/chart" uri="{C3380CC4-5D6E-409C-BE32-E72D297353CC}">
              <c16:uniqueId val="{00000001-8306-451F-9556-A506030D38B4}"/>
            </c:ext>
          </c:extLst>
        </c:ser>
        <c:ser>
          <c:idx val="2"/>
          <c:order val="2"/>
          <c:tx>
            <c:strRef>
              <c:f>школа2!$A$7:$B$7</c:f>
              <c:strCache>
                <c:ptCount val="2"/>
                <c:pt idx="0">
                  <c:v>22152100</c:v>
                </c:pt>
                <c:pt idx="1">
                  <c:v>Мусор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621426579311942E-2"/>
                  <c:y val="-8.315258739860730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mtClean="0"/>
                      <a:t>МУСОР</a:t>
                    </a:r>
                    <a:r>
                      <a:rPr lang="ru-RU" baseline="0" smtClean="0"/>
                      <a:t> -</a:t>
                    </a:r>
                    <a:fld id="{BD7EF431-F590-4A42-BAEC-D0BEC6F375B6}" type="VALUE">
                      <a:rPr lang="en-US" smtClean="0"/>
                      <a:pPr>
                        <a:defRPr sz="1050" b="1"/>
                      </a:pPr>
                      <a:t>[ЗНАЧЕНИЕ]</a:t>
                    </a:fld>
                    <a:endParaRPr lang="ru-RU" baseline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306333044168199"/>
                      <c:h val="8.542542478750257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306-451F-9556-A506030D38B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МУСОР - </a:t>
                    </a:r>
                    <a:fld id="{C616F132-AED9-448C-8216-433EEBE54EB5}" type="VALUE">
                      <a:rPr lang="en-US" smtClean="0"/>
                      <a:pPr/>
                      <a:t>[ЗНАЧЕНИЕ]</a:t>
                    </a:fld>
                    <a:endParaRPr lang="ru-RU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8306-451F-9556-A506030D38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школа2!$C$3:$L$4</c:f>
              <c:multiLvlStrCache>
                <c:ptCount val="2"/>
                <c:lvl>
                  <c:pt idx="0">
                    <c:v>уточнено по смете 2025</c:v>
                  </c:pt>
                  <c:pt idx="1">
                    <c:v>Исполнено 2025</c:v>
                  </c:pt>
                </c:lvl>
                <c:lvl>
                  <c:pt idx="0">
                    <c:v>2025год</c:v>
                  </c:pt>
                </c:lvl>
              </c:multiLvlStrCache>
            </c:multiLvlStrRef>
          </c:cat>
          <c:val>
            <c:numRef>
              <c:f>школа2!$C$7:$L$7</c:f>
              <c:numCache>
                <c:formatCode>#,##0.00</c:formatCode>
                <c:ptCount val="2"/>
                <c:pt idx="0">
                  <c:v>54.1</c:v>
                </c:pt>
                <c:pt idx="1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06-451F-9556-A506030D38B4}"/>
            </c:ext>
          </c:extLst>
        </c:ser>
        <c:ser>
          <c:idx val="3"/>
          <c:order val="3"/>
          <c:tx>
            <c:strRef>
              <c:f>школа2!$A$8:$B$8</c:f>
              <c:strCache>
                <c:ptCount val="2"/>
                <c:pt idx="0">
                  <c:v>22311100</c:v>
                </c:pt>
                <c:pt idx="1">
                  <c:v>Плата за воду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810713289655999E-2"/>
                  <c:y val="-5.820681117902511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ВОДА-  </a:t>
                    </a:r>
                    <a:fld id="{15A157DA-FA1D-4A0D-BCE1-BF434217EAEB}" type="VALUE">
                      <a:rPr lang="en-US" smtClean="0"/>
                      <a:pPr>
                        <a:defRPr sz="1050" b="1"/>
                      </a:pPr>
                      <a:t>[ЗНАЧЕНИЕ]</a:t>
                    </a:fld>
                    <a:endParaRPr lang="ru-RU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33861848981078"/>
                      <c:h val="7.988191896092876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8306-451F-9556-A506030D38B4}"/>
                </c:ext>
              </c:extLst>
            </c:dLbl>
            <c:dLbl>
              <c:idx val="1"/>
              <c:layout>
                <c:manualLayout>
                  <c:x val="-3.3297141263449459E-2"/>
                  <c:y val="-0.1247288810979110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ВОДА - </a:t>
                    </a:r>
                    <a:fld id="{7866164E-D24A-4B5B-AC31-19D845EE811A}" type="VALUE">
                      <a:rPr lang="en-US" smtClean="0"/>
                      <a:pPr/>
                      <a:t>[ЗНАЧЕНИЕ]</a:t>
                    </a:fld>
                    <a:endParaRPr lang="ru-RU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306-451F-9556-A506030D38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школа2!$C$3:$L$4</c:f>
              <c:multiLvlStrCache>
                <c:ptCount val="2"/>
                <c:lvl>
                  <c:pt idx="0">
                    <c:v>уточнено по смете 2025</c:v>
                  </c:pt>
                  <c:pt idx="1">
                    <c:v>Исполнено 2025</c:v>
                  </c:pt>
                </c:lvl>
                <c:lvl>
                  <c:pt idx="0">
                    <c:v>2025год</c:v>
                  </c:pt>
                </c:lvl>
              </c:multiLvlStrCache>
            </c:multiLvlStrRef>
          </c:cat>
          <c:val>
            <c:numRef>
              <c:f>школа2!$C$8:$L$8</c:f>
              <c:numCache>
                <c:formatCode>#,##0.00</c:formatCode>
                <c:ptCount val="2"/>
                <c:pt idx="0">
                  <c:v>159.1</c:v>
                </c:pt>
                <c:pt idx="1">
                  <c:v>91.9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06-451F-9556-A506030D38B4}"/>
            </c:ext>
          </c:extLst>
        </c:ser>
        <c:ser>
          <c:idx val="4"/>
          <c:order val="4"/>
          <c:tx>
            <c:strRef>
              <c:f>школа2!$A$9:$B$9</c:f>
              <c:strCache>
                <c:ptCount val="2"/>
                <c:pt idx="0">
                  <c:v>22311200</c:v>
                </c:pt>
                <c:pt idx="1">
                  <c:v>Плата за электроэнергию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ЭЛ/ЭН</a:t>
                    </a:r>
                    <a:r>
                      <a:rPr lang="ru-RU" baseline="0" smtClean="0"/>
                      <a:t> - </a:t>
                    </a:r>
                    <a:fld id="{77364817-7256-4460-823E-DA1035A12903}" type="VALUE">
                      <a:rPr lang="en-US" smtClean="0"/>
                      <a:pPr/>
                      <a:t>[ЗНАЧЕНИЕ]</a:t>
                    </a:fld>
                    <a:endParaRPr lang="ru-RU" baseline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306-451F-9556-A506030D38B4}"/>
                </c:ext>
              </c:extLst>
            </c:dLbl>
            <c:dLbl>
              <c:idx val="1"/>
              <c:layout>
                <c:manualLayout>
                  <c:x val="-2.081071328965596E-3"/>
                  <c:y val="5.5435058265738213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ЭЛ/ЭНЕРГИЯ - </a:t>
                    </a:r>
                    <a:fld id="{BB4C2769-A36B-4536-AF3D-4AF80250A94F}" type="VALUE">
                      <a:rPr lang="en-US" smtClean="0"/>
                      <a:pPr/>
                      <a:t>[ЗНАЧЕНИЕ]</a:t>
                    </a:fld>
                    <a:endParaRPr lang="ru-RU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8306-451F-9556-A506030D38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школа2!$C$3:$L$4</c:f>
              <c:multiLvlStrCache>
                <c:ptCount val="2"/>
                <c:lvl>
                  <c:pt idx="0">
                    <c:v>уточнено по смете 2025</c:v>
                  </c:pt>
                  <c:pt idx="1">
                    <c:v>Исполнено 2025</c:v>
                  </c:pt>
                </c:lvl>
                <c:lvl>
                  <c:pt idx="0">
                    <c:v>2025год</c:v>
                  </c:pt>
                </c:lvl>
              </c:multiLvlStrCache>
            </c:multiLvlStrRef>
          </c:cat>
          <c:val>
            <c:numRef>
              <c:f>школа2!$C$9:$L$9</c:f>
              <c:numCache>
                <c:formatCode>#,##0.00</c:formatCode>
                <c:ptCount val="2"/>
                <c:pt idx="0">
                  <c:v>1774.5</c:v>
                </c:pt>
                <c:pt idx="1">
                  <c:v>1485.5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306-451F-9556-A506030D38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0862416"/>
        <c:axId val="1370864912"/>
      </c:barChart>
      <c:catAx>
        <c:axId val="1370862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64912"/>
        <c:crosses val="autoZero"/>
        <c:auto val="1"/>
        <c:lblAlgn val="ctr"/>
        <c:lblOffset val="100"/>
        <c:noMultiLvlLbl val="0"/>
      </c:catAx>
      <c:valAx>
        <c:axId val="1370864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62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645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1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07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08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42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237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81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414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41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98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96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91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8493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Утвержденные финансовые планы и бюджеты 2021-2025гг со стороны Мэрия города Бишкек для Школы  </a:t>
            </a:r>
            <a:r>
              <a:rPr lang="ru-RU" sz="2000" b="1" dirty="0" smtClean="0"/>
              <a:t>(</a:t>
            </a:r>
            <a:r>
              <a:rPr lang="ru-RU" sz="2000" b="1" dirty="0" err="1" smtClean="0"/>
              <a:t>тыс.сом</a:t>
            </a:r>
            <a:r>
              <a:rPr lang="ru-RU" sz="2000" b="1" dirty="0" smtClean="0"/>
              <a:t>)</a:t>
            </a:r>
            <a:endParaRPr lang="ru-RU" sz="2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519264"/>
            <a:ext cx="9144000" cy="3760237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299083"/>
              </p:ext>
            </p:extLst>
          </p:nvPr>
        </p:nvGraphicFramePr>
        <p:xfrm>
          <a:off x="1894112" y="2519264"/>
          <a:ext cx="8988492" cy="39356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6873">
                  <a:extLst>
                    <a:ext uri="{9D8B030D-6E8A-4147-A177-3AD203B41FA5}">
                      <a16:colId xmlns:a16="http://schemas.microsoft.com/office/drawing/2014/main" val="3622412664"/>
                    </a:ext>
                  </a:extLst>
                </a:gridCol>
                <a:gridCol w="2536004">
                  <a:extLst>
                    <a:ext uri="{9D8B030D-6E8A-4147-A177-3AD203B41FA5}">
                      <a16:colId xmlns:a16="http://schemas.microsoft.com/office/drawing/2014/main" val="4054758170"/>
                    </a:ext>
                  </a:extLst>
                </a:gridCol>
                <a:gridCol w="1016591">
                  <a:extLst>
                    <a:ext uri="{9D8B030D-6E8A-4147-A177-3AD203B41FA5}">
                      <a16:colId xmlns:a16="http://schemas.microsoft.com/office/drawing/2014/main" val="2755727357"/>
                    </a:ext>
                  </a:extLst>
                </a:gridCol>
                <a:gridCol w="1027256">
                  <a:extLst>
                    <a:ext uri="{9D8B030D-6E8A-4147-A177-3AD203B41FA5}">
                      <a16:colId xmlns:a16="http://schemas.microsoft.com/office/drawing/2014/main" val="2608084244"/>
                    </a:ext>
                  </a:extLst>
                </a:gridCol>
                <a:gridCol w="1027256">
                  <a:extLst>
                    <a:ext uri="{9D8B030D-6E8A-4147-A177-3AD203B41FA5}">
                      <a16:colId xmlns:a16="http://schemas.microsoft.com/office/drawing/2014/main" val="1982056474"/>
                    </a:ext>
                  </a:extLst>
                </a:gridCol>
                <a:gridCol w="1027256">
                  <a:extLst>
                    <a:ext uri="{9D8B030D-6E8A-4147-A177-3AD203B41FA5}">
                      <a16:colId xmlns:a16="http://schemas.microsoft.com/office/drawing/2014/main" val="2016760001"/>
                    </a:ext>
                  </a:extLst>
                </a:gridCol>
                <a:gridCol w="1027256">
                  <a:extLst>
                    <a:ext uri="{9D8B030D-6E8A-4147-A177-3AD203B41FA5}">
                      <a16:colId xmlns:a16="http://schemas.microsoft.com/office/drawing/2014/main" val="3433770004"/>
                    </a:ext>
                  </a:extLst>
                </a:gridCol>
              </a:tblGrid>
              <a:tr h="108045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Коды статей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Показатели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уточнено по смете 2021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уточнено по смете 2022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уточнено по смете 2023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уточнено по смете 2024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уточнено по смете 2025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53839848"/>
                  </a:ext>
                </a:extLst>
              </a:tr>
              <a:tr h="270115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21111100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Заработная плата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7227,7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11646,4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12509,8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14225,7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14225,7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64744765"/>
                  </a:ext>
                </a:extLst>
              </a:tr>
              <a:tr h="270115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21211100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Взносы в Социальный фонд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1246,8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1959,7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2157,9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2453,9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2453,9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47137214"/>
                  </a:ext>
                </a:extLst>
              </a:tr>
              <a:tr h="721301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22152100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Приобретение услуг по содержанию состояние </a:t>
                      </a:r>
                      <a:r>
                        <a:rPr lang="ru-RU" sz="1400" u="none" strike="noStrike" dirty="0" smtClean="0">
                          <a:effectLst/>
                        </a:rPr>
                        <a:t>имущества (Мусор)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54,8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54,8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58,9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78,3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54,1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3513855"/>
                  </a:ext>
                </a:extLst>
              </a:tr>
              <a:tr h="270115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22311100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Плата за воду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95,8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69,5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106,3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159,1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60885676"/>
                  </a:ext>
                </a:extLst>
              </a:tr>
              <a:tr h="270115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22311200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Плата за электроэнергию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1051,9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1343,5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1614,9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1599,4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1774,5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17760616"/>
                  </a:ext>
                </a:extLst>
              </a:tr>
              <a:tr h="270115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31123210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Приобретение мебели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98349673"/>
                  </a:ext>
                </a:extLst>
              </a:tr>
              <a:tr h="513216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31123230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Прибретение компьютерного оборудования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64380099"/>
                  </a:ext>
                </a:extLst>
              </a:tr>
              <a:tr h="27011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Итого: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9677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15248,9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16447,8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18447,3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18667,3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9241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093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10035209" cy="1402176"/>
          </a:xfr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</a:rPr>
              <a:t>2022 год было приобретено по финансированию Мэрии города Бишкек </a:t>
            </a:r>
            <a:endParaRPr lang="ru-RU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6836" y="3091070"/>
            <a:ext cx="11420060" cy="2305878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l"/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1. Железные шкафчики для одежды персонала - 5шт на сумма 125000сом</a:t>
            </a:r>
          </a:p>
          <a:p>
            <a:pPr algn="l"/>
            <a:endParaRPr lang="ru-RU" sz="1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2. Интерактивная доска – 1шт на сумму 50000сом  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072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7735293"/>
              </p:ext>
            </p:extLst>
          </p:nvPr>
        </p:nvGraphicFramePr>
        <p:xfrm>
          <a:off x="1331843" y="815009"/>
          <a:ext cx="9541565" cy="5377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5842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5473448"/>
              </p:ext>
            </p:extLst>
          </p:nvPr>
        </p:nvGraphicFramePr>
        <p:xfrm>
          <a:off x="1759226" y="805069"/>
          <a:ext cx="9094304" cy="5198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9672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003859"/>
              </p:ext>
            </p:extLst>
          </p:nvPr>
        </p:nvGraphicFramePr>
        <p:xfrm>
          <a:off x="1500809" y="874642"/>
          <a:ext cx="8905461" cy="5049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1493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6763961"/>
              </p:ext>
            </p:extLst>
          </p:nvPr>
        </p:nvGraphicFramePr>
        <p:xfrm>
          <a:off x="1431235" y="745435"/>
          <a:ext cx="9382539" cy="5049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3427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9752733"/>
              </p:ext>
            </p:extLst>
          </p:nvPr>
        </p:nvGraphicFramePr>
        <p:xfrm>
          <a:off x="457201" y="397564"/>
          <a:ext cx="5088834" cy="4353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6875437"/>
              </p:ext>
            </p:extLst>
          </p:nvPr>
        </p:nvGraphicFramePr>
        <p:xfrm>
          <a:off x="6013174" y="397564"/>
          <a:ext cx="5605669" cy="4283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0968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6791263"/>
              </p:ext>
            </p:extLst>
          </p:nvPr>
        </p:nvGraphicFramePr>
        <p:xfrm>
          <a:off x="377687" y="258417"/>
          <a:ext cx="5188226" cy="4810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0201721"/>
              </p:ext>
            </p:extLst>
          </p:nvPr>
        </p:nvGraphicFramePr>
        <p:xfrm>
          <a:off x="6443870" y="467138"/>
          <a:ext cx="5214730" cy="4383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7179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7503108"/>
              </p:ext>
            </p:extLst>
          </p:nvPr>
        </p:nvGraphicFramePr>
        <p:xfrm>
          <a:off x="5486400" y="288234"/>
          <a:ext cx="6102626" cy="4581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9445304"/>
              </p:ext>
            </p:extLst>
          </p:nvPr>
        </p:nvGraphicFramePr>
        <p:xfrm>
          <a:off x="271670" y="288234"/>
          <a:ext cx="5214730" cy="4383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81057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7243689"/>
              </p:ext>
            </p:extLst>
          </p:nvPr>
        </p:nvGraphicFramePr>
        <p:xfrm>
          <a:off x="1033670" y="735495"/>
          <a:ext cx="9631017" cy="5039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63497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350</Words>
  <Application>Microsoft Office PowerPoint</Application>
  <PresentationFormat>Широкоэкранный</PresentationFormat>
  <Paragraphs>122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Утвержденные финансовые планы и бюджеты 2021-2025гг со стороны Мэрия города Бишкек для Школы  (тыс.сом)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2022 год было приобретено по финансированию Мэрии города Бишкек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Утвержденные финансовые планы и бюджеты 2021-2025гг</dc:title>
  <dc:creator>admin</dc:creator>
  <cp:lastModifiedBy>admin</cp:lastModifiedBy>
  <cp:revision>15</cp:revision>
  <cp:lastPrinted>2026-03-11T04:23:17Z</cp:lastPrinted>
  <dcterms:created xsi:type="dcterms:W3CDTF">2026-03-03T03:02:31Z</dcterms:created>
  <dcterms:modified xsi:type="dcterms:W3CDTF">2026-03-11T04:23:23Z</dcterms:modified>
</cp:coreProperties>
</file>