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Ex1.xml" ContentType="application/vnd.ms-office.chartex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3" r:id="rId4"/>
    <p:sldId id="259" r:id="rId5"/>
    <p:sldId id="264" r:id="rId6"/>
    <p:sldId id="267" r:id="rId7"/>
    <p:sldId id="260" r:id="rId8"/>
    <p:sldId id="261" r:id="rId9"/>
    <p:sldId id="262" r:id="rId10"/>
    <p:sldId id="265" r:id="rId11"/>
    <p:sldId id="266" r:id="rId12"/>
    <p:sldId id="268" r:id="rId13"/>
  </p:sldIdLst>
  <p:sldSz cx="12192000" cy="6858000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esktop\&#1072;&#1082;&#1082;&#1088;&#1077;&#1076;&#1080;&#1090;&#1072;&#1094;&#1080;&#1103;\&#1072;&#1082;&#1082;&#1088;&#1077;&#1076;&#1080;&#1090;&#1072;&#1094;&#1080;&#1103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8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dmin\Desktop\&#1072;&#1082;&#1082;&#1088;&#1077;&#1076;&#1080;&#1090;&#1072;&#1094;&#1080;&#1103;\&#1072;&#1082;&#1082;&#1088;&#1077;&#1076;&#1080;&#1090;&#1072;&#1094;&#1080;&#1103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4.xml"/><Relationship Id="rId2" Type="http://schemas.microsoft.com/office/2011/relationships/chartStyle" Target="style14.xml"/><Relationship Id="rId1" Type="http://schemas.openxmlformats.org/officeDocument/2006/relationships/oleObject" Target="file:///C:\Users\admin\Desktop\&#1072;&#1082;&#1082;&#1088;&#1077;&#1076;&#1080;&#1090;&#1072;&#1094;&#1080;&#1103;\&#1072;&#1082;&#1082;&#1088;&#1077;&#1076;&#1080;&#1090;&#1072;&#1094;&#1080;&#1103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21111100 Заработная </a:t>
            </a:r>
            <a:r>
              <a:rPr lang="ru-RU" dirty="0" smtClean="0"/>
              <a:t>плата по детскому</a:t>
            </a:r>
            <a:r>
              <a:rPr lang="ru-RU" baseline="0" dirty="0" smtClean="0"/>
              <a:t> саду 2021-2025гг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садик!$A$4:$B$4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A7D6-4EA5-AAF7-4250E9B5C27A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2-A7D6-4EA5-AAF7-4250E9B5C27A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A7D6-4EA5-AAF7-4250E9B5C27A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4-A7D6-4EA5-AAF7-4250E9B5C27A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A7D6-4EA5-AAF7-4250E9B5C27A}"/>
              </c:ext>
            </c:extLst>
          </c:dPt>
          <c:cat>
            <c:strRef>
              <c:f>садик!$C$3:$L$3</c:f>
              <c:strCache>
                <c:ptCount val="10"/>
                <c:pt idx="0">
                  <c:v>уточнено по смете 2021</c:v>
                </c:pt>
                <c:pt idx="1">
                  <c:v>Исполнено 2021г</c:v>
                </c:pt>
                <c:pt idx="2">
                  <c:v>уточнено по смете 2022</c:v>
                </c:pt>
                <c:pt idx="3">
                  <c:v>Исполнено 2022</c:v>
                </c:pt>
                <c:pt idx="4">
                  <c:v>уточнено по смете 2023</c:v>
                </c:pt>
                <c:pt idx="5">
                  <c:v>Исполнено 2023</c:v>
                </c:pt>
                <c:pt idx="6">
                  <c:v>уточнено по смете 2024</c:v>
                </c:pt>
                <c:pt idx="7">
                  <c:v>Исполнено 2024</c:v>
                </c:pt>
                <c:pt idx="8">
                  <c:v>уточнено по смете 2025</c:v>
                </c:pt>
                <c:pt idx="9">
                  <c:v>Исполнено 2025</c:v>
                </c:pt>
              </c:strCache>
            </c:strRef>
          </c:cat>
          <c:val>
            <c:numRef>
              <c:f>садик!$C$4:$L$4</c:f>
              <c:numCache>
                <c:formatCode>General</c:formatCode>
                <c:ptCount val="10"/>
                <c:pt idx="0">
                  <c:v>1305.4000000000001</c:v>
                </c:pt>
                <c:pt idx="1">
                  <c:v>1196.3</c:v>
                </c:pt>
                <c:pt idx="2">
                  <c:v>2109.8000000000002</c:v>
                </c:pt>
                <c:pt idx="3">
                  <c:v>2043.4</c:v>
                </c:pt>
                <c:pt idx="4">
                  <c:v>2370.6</c:v>
                </c:pt>
                <c:pt idx="5">
                  <c:v>2370.6</c:v>
                </c:pt>
                <c:pt idx="6">
                  <c:v>2380.9</c:v>
                </c:pt>
                <c:pt idx="7">
                  <c:v>2380.9</c:v>
                </c:pt>
                <c:pt idx="8">
                  <c:v>2370.6</c:v>
                </c:pt>
                <c:pt idx="9">
                  <c:v>2370.5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D6-4EA5-AAF7-4250E9B5C2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70849104"/>
        <c:axId val="1370847856"/>
        <c:axId val="0"/>
      </c:bar3DChart>
      <c:catAx>
        <c:axId val="1370849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47856"/>
        <c:crosses val="autoZero"/>
        <c:auto val="1"/>
        <c:lblAlgn val="ctr"/>
        <c:lblOffset val="100"/>
        <c:noMultiLvlLbl val="0"/>
      </c:catAx>
      <c:valAx>
        <c:axId val="1370847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49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baseline="0" dirty="0" smtClean="0">
                <a:effectLst/>
              </a:rPr>
              <a:t>Доход и расход по ком услугам детский сад 2024год (</a:t>
            </a:r>
            <a:r>
              <a:rPr lang="ru-RU" sz="1800" b="1" i="0" baseline="0" dirty="0" err="1" smtClean="0">
                <a:effectLst/>
              </a:rPr>
              <a:t>тыс</a:t>
            </a:r>
            <a:r>
              <a:rPr lang="ru-RU" sz="1800" b="1" i="0" baseline="0" dirty="0" smtClean="0">
                <a:effectLst/>
              </a:rPr>
              <a:t> сом)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>
          <a:outerShdw blurRad="50800" dist="292100" dir="5220000" sx="35000" sy="35000" algn="ctr" rotWithShape="0">
            <a:srgbClr val="000000">
              <a:alpha val="43137"/>
            </a:srgbClr>
          </a:outerShdw>
        </a:effectLst>
        <a:sp3d/>
      </c:spPr>
    </c:sideWall>
    <c:backWall>
      <c:thickness val="0"/>
      <c:spPr>
        <a:noFill/>
        <a:ln>
          <a:noFill/>
        </a:ln>
        <a:effectLst>
          <a:outerShdw blurRad="50800" dist="292100" dir="5220000" sx="35000" sy="35000" algn="ctr" rotWithShape="0">
            <a:srgbClr val="000000">
              <a:alpha val="43137"/>
            </a:srgbClr>
          </a:outerShdw>
        </a:effectLst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садик!$A$4:$B$4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садик!$C$4:$J$4</c:f>
            </c:numRef>
          </c:val>
          <c:extLst>
            <c:ext xmlns:c16="http://schemas.microsoft.com/office/drawing/2014/chart" uri="{C3380CC4-5D6E-409C-BE32-E72D297353CC}">
              <c16:uniqueId val="{00000000-51B7-44E9-A449-2C7E6E36E81D}"/>
            </c:ext>
          </c:extLst>
        </c:ser>
        <c:ser>
          <c:idx val="1"/>
          <c:order val="1"/>
          <c:tx>
            <c:strRef>
              <c:f>садик!$A$5:$B$5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садик!$C$5:$J$5</c:f>
            </c:numRef>
          </c:val>
          <c:extLst>
            <c:ext xmlns:c16="http://schemas.microsoft.com/office/drawing/2014/chart" uri="{C3380CC4-5D6E-409C-BE32-E72D297353CC}">
              <c16:uniqueId val="{00000001-51B7-44E9-A449-2C7E6E36E81D}"/>
            </c:ext>
          </c:extLst>
        </c:ser>
        <c:ser>
          <c:idx val="2"/>
          <c:order val="2"/>
          <c:tx>
            <c:strRef>
              <c:f>садик!$A$6:$B$6</c:f>
              <c:strCache>
                <c:ptCount val="2"/>
                <c:pt idx="0">
                  <c:v>22152100</c:v>
                </c:pt>
                <c:pt idx="1">
                  <c:v>плата за Мусор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3611111111111114E-2"/>
                  <c:y val="5.948685050195658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12489063867016"/>
                      <c:h val="4.51744079512653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51B7-44E9-A449-2C7E6E36E81D}"/>
                </c:ext>
              </c:extLst>
            </c:dLbl>
            <c:dLbl>
              <c:idx val="1"/>
              <c:layout>
                <c:manualLayout>
                  <c:x val="8.3333333333333329E-2"/>
                  <c:y val="4.2830532361408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1B7-44E9-A449-2C7E6E36E8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садик!$C$6:$J$6</c:f>
              <c:numCache>
                <c:formatCode>General</c:formatCode>
                <c:ptCount val="2"/>
                <c:pt idx="0">
                  <c:v>26.4</c:v>
                </c:pt>
                <c:pt idx="1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B7-44E9-A449-2C7E6E36E81D}"/>
            </c:ext>
          </c:extLst>
        </c:ser>
        <c:ser>
          <c:idx val="3"/>
          <c:order val="3"/>
          <c:tx>
            <c:strRef>
              <c:f>садик!$A$7:$B$7</c:f>
              <c:strCache>
                <c:ptCount val="2"/>
                <c:pt idx="0">
                  <c:v>22181100</c:v>
                </c:pt>
                <c:pt idx="1">
                  <c:v>Приобретение продуктов питания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садик!$C$7:$J$7</c:f>
            </c:numRef>
          </c:val>
          <c:extLst>
            <c:ext xmlns:c16="http://schemas.microsoft.com/office/drawing/2014/chart" uri="{C3380CC4-5D6E-409C-BE32-E72D297353CC}">
              <c16:uniqueId val="{00000003-51B7-44E9-A449-2C7E6E36E81D}"/>
            </c:ext>
          </c:extLst>
        </c:ser>
        <c:ser>
          <c:idx val="4"/>
          <c:order val="4"/>
          <c:tx>
            <c:strRef>
              <c:f>садик!$A$8:$B$8</c:f>
              <c:strCache>
                <c:ptCount val="2"/>
                <c:pt idx="0">
                  <c:v>22311100</c:v>
                </c:pt>
                <c:pt idx="1">
                  <c:v>Плата за воду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8611111111111105E-2"/>
                  <c:y val="2.85536882409391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236001749781274E-2"/>
                      <c:h val="3.80359858910305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C-51B7-44E9-A449-2C7E6E36E81D}"/>
                </c:ext>
              </c:extLst>
            </c:dLbl>
            <c:dLbl>
              <c:idx val="1"/>
              <c:layout>
                <c:manualLayout>
                  <c:x val="8.611111111111111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1B7-44E9-A449-2C7E6E36E8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садик!$C$8:$J$8</c:f>
              <c:numCache>
                <c:formatCode>General</c:formatCode>
                <c:ptCount val="2"/>
                <c:pt idx="0">
                  <c:v>5.9</c:v>
                </c:pt>
                <c:pt idx="1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B7-44E9-A449-2C7E6E36E81D}"/>
            </c:ext>
          </c:extLst>
        </c:ser>
        <c:ser>
          <c:idx val="5"/>
          <c:order val="5"/>
          <c:tx>
            <c:strRef>
              <c:f>садик!$A$9:$B$9</c:f>
              <c:strCache>
                <c:ptCount val="2"/>
                <c:pt idx="0">
                  <c:v>22311200</c:v>
                </c:pt>
                <c:pt idx="1">
                  <c:v>Плата за электроэнергию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7.5000000000000025E-2"/>
                  <c:y val="-4.045105834133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1B7-44E9-A449-2C7E6E36E81D}"/>
                </c:ext>
              </c:extLst>
            </c:dLbl>
            <c:dLbl>
              <c:idx val="1"/>
              <c:layout>
                <c:manualLayout>
                  <c:x val="0.15"/>
                  <c:y val="-7.13842206023479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1B7-44E9-A449-2C7E6E36E81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садик!$C$9:$J$9</c:f>
              <c:numCache>
                <c:formatCode>General</c:formatCode>
                <c:ptCount val="2"/>
                <c:pt idx="0">
                  <c:v>13</c:v>
                </c:pt>
                <c:pt idx="1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1B7-44E9-A449-2C7E6E36E81D}"/>
            </c:ext>
          </c:extLst>
        </c:ser>
        <c:ser>
          <c:idx val="6"/>
          <c:order val="6"/>
          <c:tx>
            <c:strRef>
              <c:f>садик!$A$10:$B$10</c:f>
              <c:strCache>
                <c:ptCount val="2"/>
                <c:pt idx="0">
                  <c:v>22311400</c:v>
                </c:pt>
                <c:pt idx="1">
                  <c:v>Плата за газ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садик!$C$10:$J$10</c:f>
              <c:numCache>
                <c:formatCode>General</c:formatCode>
                <c:ptCount val="2"/>
                <c:pt idx="0">
                  <c:v>170.4</c:v>
                </c:pt>
                <c:pt idx="1">
                  <c:v>170.3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1B7-44E9-A449-2C7E6E36E8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94070384"/>
        <c:axId val="1494071216"/>
        <c:axId val="968296848"/>
      </c:bar3DChart>
      <c:catAx>
        <c:axId val="149407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071216"/>
        <c:crosses val="autoZero"/>
        <c:auto val="1"/>
        <c:lblAlgn val="ctr"/>
        <c:lblOffset val="100"/>
        <c:noMultiLvlLbl val="0"/>
      </c:catAx>
      <c:valAx>
        <c:axId val="1494071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070384"/>
        <c:crosses val="autoZero"/>
        <c:crossBetween val="between"/>
      </c:valAx>
      <c:serAx>
        <c:axId val="96829684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071216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baseline="0" dirty="0" smtClean="0">
                <a:effectLst/>
              </a:rPr>
              <a:t>Доход и расход по ком услугам детский сад 2024год (</a:t>
            </a:r>
            <a:r>
              <a:rPr lang="ru-RU" sz="1800" b="1" i="0" baseline="0" dirty="0" err="1" smtClean="0">
                <a:effectLst/>
              </a:rPr>
              <a:t>тыс</a:t>
            </a:r>
            <a:r>
              <a:rPr lang="ru-RU" sz="1800" b="1" i="0" baseline="0" dirty="0" smtClean="0">
                <a:effectLst/>
              </a:rPr>
              <a:t> сом)</a:t>
            </a:r>
            <a:endParaRPr lang="ru-RU" dirty="0">
              <a:effectLst/>
            </a:endParaRPr>
          </a:p>
        </c:rich>
      </c:tx>
      <c:layout>
        <c:manualLayout>
          <c:xMode val="edge"/>
          <c:yMode val="edge"/>
          <c:x val="6.9444444444444447E-4"/>
          <c:y val="4.52100063814870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>
          <a:outerShdw blurRad="50800" dist="292100" dir="5220000" sx="35000" sy="35000" algn="ctr" rotWithShape="0">
            <a:srgbClr val="000000">
              <a:alpha val="43137"/>
            </a:srgbClr>
          </a:outerShdw>
        </a:effectLst>
        <a:sp3d/>
      </c:spPr>
    </c:sideWall>
    <c:backWall>
      <c:thickness val="0"/>
      <c:spPr>
        <a:noFill/>
        <a:ln>
          <a:noFill/>
        </a:ln>
        <a:effectLst>
          <a:outerShdw blurRad="50800" dist="292100" dir="5220000" sx="35000" sy="35000" algn="ctr" rotWithShape="0">
            <a:srgbClr val="000000">
              <a:alpha val="43137"/>
            </a:srgbClr>
          </a:outerShdw>
        </a:effectLst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садик!$A$4:$B$4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садик!$C$4:$J$4</c:f>
            </c:numRef>
          </c:val>
          <c:extLst>
            <c:ext xmlns:c16="http://schemas.microsoft.com/office/drawing/2014/chart" uri="{C3380CC4-5D6E-409C-BE32-E72D297353CC}">
              <c16:uniqueId val="{00000000-DC08-4EC6-99B0-197D28F16CD6}"/>
            </c:ext>
          </c:extLst>
        </c:ser>
        <c:ser>
          <c:idx val="1"/>
          <c:order val="1"/>
          <c:tx>
            <c:strRef>
              <c:f>садик!$A$5:$B$5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садик!$C$5:$J$5</c:f>
            </c:numRef>
          </c:val>
          <c:extLst>
            <c:ext xmlns:c16="http://schemas.microsoft.com/office/drawing/2014/chart" uri="{C3380CC4-5D6E-409C-BE32-E72D297353CC}">
              <c16:uniqueId val="{00000001-DC08-4EC6-99B0-197D28F16CD6}"/>
            </c:ext>
          </c:extLst>
        </c:ser>
        <c:ser>
          <c:idx val="2"/>
          <c:order val="2"/>
          <c:tx>
            <c:strRef>
              <c:f>садик!$A$6:$B$6</c:f>
              <c:strCache>
                <c:ptCount val="2"/>
                <c:pt idx="0">
                  <c:v>22152100</c:v>
                </c:pt>
                <c:pt idx="1">
                  <c:v>плата за Мусор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2.3611111111111114E-2"/>
                  <c:y val="5.9486850501956588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12489063867016"/>
                      <c:h val="4.517440795126537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DC08-4EC6-99B0-197D28F16CD6}"/>
                </c:ext>
              </c:extLst>
            </c:dLbl>
            <c:dLbl>
              <c:idx val="1"/>
              <c:layout>
                <c:manualLayout>
                  <c:x val="8.3333333333333329E-2"/>
                  <c:y val="4.28305323614087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C08-4EC6-99B0-197D28F16C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садик!$C$6:$J$6</c:f>
              <c:numCache>
                <c:formatCode>General</c:formatCode>
                <c:ptCount val="2"/>
                <c:pt idx="0">
                  <c:v>26.4</c:v>
                </c:pt>
                <c:pt idx="1">
                  <c:v>14.1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C08-4EC6-99B0-197D28F16CD6}"/>
            </c:ext>
          </c:extLst>
        </c:ser>
        <c:ser>
          <c:idx val="3"/>
          <c:order val="3"/>
          <c:tx>
            <c:strRef>
              <c:f>садик!$A$7:$B$7</c:f>
              <c:strCache>
                <c:ptCount val="2"/>
                <c:pt idx="0">
                  <c:v>22181100</c:v>
                </c:pt>
                <c:pt idx="1">
                  <c:v>Приобретение продуктов питания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садик!$C$7:$J$7</c:f>
            </c:numRef>
          </c:val>
          <c:extLst>
            <c:ext xmlns:c16="http://schemas.microsoft.com/office/drawing/2014/chart" uri="{C3380CC4-5D6E-409C-BE32-E72D297353CC}">
              <c16:uniqueId val="{00000005-DC08-4EC6-99B0-197D28F16CD6}"/>
            </c:ext>
          </c:extLst>
        </c:ser>
        <c:ser>
          <c:idx val="4"/>
          <c:order val="4"/>
          <c:tx>
            <c:strRef>
              <c:f>садик!$A$8:$B$8</c:f>
              <c:strCache>
                <c:ptCount val="2"/>
                <c:pt idx="0">
                  <c:v>22311100</c:v>
                </c:pt>
                <c:pt idx="1">
                  <c:v>Плата за воду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8611111111111105E-2"/>
                  <c:y val="2.855368824093916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3236001749781274E-2"/>
                      <c:h val="3.80359858910305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DC08-4EC6-99B0-197D28F16CD6}"/>
                </c:ext>
              </c:extLst>
            </c:dLbl>
            <c:dLbl>
              <c:idx val="1"/>
              <c:layout>
                <c:manualLayout>
                  <c:x val="8.611111111111111E-2"/>
                  <c:y val="0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C08-4EC6-99B0-197D28F16C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садик!$C$8:$J$8</c:f>
              <c:numCache>
                <c:formatCode>General</c:formatCode>
                <c:ptCount val="2"/>
                <c:pt idx="0">
                  <c:v>5.9</c:v>
                </c:pt>
                <c:pt idx="1">
                  <c:v>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C08-4EC6-99B0-197D28F16CD6}"/>
            </c:ext>
          </c:extLst>
        </c:ser>
        <c:ser>
          <c:idx val="5"/>
          <c:order val="5"/>
          <c:tx>
            <c:strRef>
              <c:f>садик!$A$9:$B$9</c:f>
              <c:strCache>
                <c:ptCount val="2"/>
                <c:pt idx="0">
                  <c:v>22311200</c:v>
                </c:pt>
                <c:pt idx="1">
                  <c:v>Плата за электроэнергию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7.5000000000000025E-2"/>
                  <c:y val="-4.045105834133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C08-4EC6-99B0-197D28F16CD6}"/>
                </c:ext>
              </c:extLst>
            </c:dLbl>
            <c:dLbl>
              <c:idx val="1"/>
              <c:layout>
                <c:manualLayout>
                  <c:x val="0.15"/>
                  <c:y val="-7.138422060234792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C08-4EC6-99B0-197D28F16CD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садик!$C$9:$J$9</c:f>
              <c:numCache>
                <c:formatCode>General</c:formatCode>
                <c:ptCount val="2"/>
                <c:pt idx="0">
                  <c:v>13</c:v>
                </c:pt>
                <c:pt idx="1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C08-4EC6-99B0-197D28F16CD6}"/>
            </c:ext>
          </c:extLst>
        </c:ser>
        <c:ser>
          <c:idx val="6"/>
          <c:order val="6"/>
          <c:tx>
            <c:strRef>
              <c:f>садик!$A$10:$B$10</c:f>
              <c:strCache>
                <c:ptCount val="2"/>
                <c:pt idx="0">
                  <c:v>22311400</c:v>
                </c:pt>
                <c:pt idx="1">
                  <c:v>Плата за газ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садик!$C$3:$J$3</c:f>
              <c:strCache>
                <c:ptCount val="2"/>
                <c:pt idx="0">
                  <c:v>уточнено по смете 2024</c:v>
                </c:pt>
                <c:pt idx="1">
                  <c:v>Исполнено 2024</c:v>
                </c:pt>
              </c:strCache>
            </c:strRef>
          </c:cat>
          <c:val>
            <c:numRef>
              <c:f>садик!$C$10:$J$10</c:f>
              <c:numCache>
                <c:formatCode>General</c:formatCode>
                <c:ptCount val="2"/>
                <c:pt idx="0">
                  <c:v>170.4</c:v>
                </c:pt>
                <c:pt idx="1">
                  <c:v>170.3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C08-4EC6-99B0-197D28F16CD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94070384"/>
        <c:axId val="1494071216"/>
        <c:axId val="968296848"/>
      </c:bar3DChart>
      <c:catAx>
        <c:axId val="1494070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071216"/>
        <c:crosses val="autoZero"/>
        <c:auto val="1"/>
        <c:lblAlgn val="ctr"/>
        <c:lblOffset val="100"/>
        <c:noMultiLvlLbl val="0"/>
      </c:catAx>
      <c:valAx>
        <c:axId val="14940712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070384"/>
        <c:crosses val="autoZero"/>
        <c:crossBetween val="between"/>
      </c:valAx>
      <c:serAx>
        <c:axId val="968296848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071216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baseline="0" dirty="0" smtClean="0">
                <a:effectLst/>
              </a:rPr>
              <a:t>Доход и расход по ком услугам детский сад 2025год (</a:t>
            </a:r>
            <a:r>
              <a:rPr lang="ru-RU" sz="1800" b="1" i="0" baseline="0" dirty="0" err="1" smtClean="0">
                <a:effectLst/>
              </a:rPr>
              <a:t>тыс</a:t>
            </a:r>
            <a:r>
              <a:rPr lang="ru-RU" sz="1800" b="1" i="0" baseline="0" dirty="0" smtClean="0">
                <a:effectLst/>
              </a:rPr>
              <a:t> сом)</a:t>
            </a:r>
            <a:endParaRPr lang="ru-RU" dirty="0">
              <a:effectLst/>
            </a:endParaRPr>
          </a:p>
        </c:rich>
      </c:tx>
      <c:layout>
        <c:manualLayout>
          <c:xMode val="edge"/>
          <c:yMode val="edge"/>
          <c:x val="0.25350678040244967"/>
          <c:y val="2.29083641383689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садик!$A$4:$B$4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садик!$C$3:$L$3</c:f>
              <c:strCache>
                <c:ptCount val="2"/>
                <c:pt idx="0">
                  <c:v>уточнено по смете 2025</c:v>
                </c:pt>
                <c:pt idx="1">
                  <c:v>Исполнено 2025</c:v>
                </c:pt>
              </c:strCache>
            </c:strRef>
          </c:cat>
          <c:val>
            <c:numRef>
              <c:f>садик!$C$4:$L$4</c:f>
            </c:numRef>
          </c:val>
          <c:extLst>
            <c:ext xmlns:c16="http://schemas.microsoft.com/office/drawing/2014/chart" uri="{C3380CC4-5D6E-409C-BE32-E72D297353CC}">
              <c16:uniqueId val="{00000000-6B50-4685-A888-92F93AE735EC}"/>
            </c:ext>
          </c:extLst>
        </c:ser>
        <c:ser>
          <c:idx val="1"/>
          <c:order val="1"/>
          <c:tx>
            <c:strRef>
              <c:f>садик!$A$5:$B$5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садик!$C$3:$L$3</c:f>
              <c:strCache>
                <c:ptCount val="2"/>
                <c:pt idx="0">
                  <c:v>уточнено по смете 2025</c:v>
                </c:pt>
                <c:pt idx="1">
                  <c:v>Исполнено 2025</c:v>
                </c:pt>
              </c:strCache>
            </c:strRef>
          </c:cat>
          <c:val>
            <c:numRef>
              <c:f>садик!$C$5:$L$5</c:f>
            </c:numRef>
          </c:val>
          <c:extLst>
            <c:ext xmlns:c16="http://schemas.microsoft.com/office/drawing/2014/chart" uri="{C3380CC4-5D6E-409C-BE32-E72D297353CC}">
              <c16:uniqueId val="{00000001-6B50-4685-A888-92F93AE735EC}"/>
            </c:ext>
          </c:extLst>
        </c:ser>
        <c:ser>
          <c:idx val="2"/>
          <c:order val="2"/>
          <c:tx>
            <c:strRef>
              <c:f>садик!$A$6:$B$6</c:f>
              <c:strCache>
                <c:ptCount val="2"/>
                <c:pt idx="0">
                  <c:v>22152100</c:v>
                </c:pt>
                <c:pt idx="1">
                  <c:v>плата за Мусор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3">
                  <a:lumMod val="75000"/>
                </a:schemeClr>
              </a:contourClr>
            </a:sp3d>
          </c:spPr>
          <c:invertIfNegative val="0"/>
          <c:cat>
            <c:strRef>
              <c:f>садик!$C$3:$L$3</c:f>
              <c:strCache>
                <c:ptCount val="2"/>
                <c:pt idx="0">
                  <c:v>уточнено по смете 2025</c:v>
                </c:pt>
                <c:pt idx="1">
                  <c:v>Исполнено 2025</c:v>
                </c:pt>
              </c:strCache>
            </c:strRef>
          </c:cat>
          <c:val>
            <c:numRef>
              <c:f>садик!$C$6:$L$6</c:f>
              <c:numCache>
                <c:formatCode>General</c:formatCode>
                <c:ptCount val="2"/>
                <c:pt idx="0">
                  <c:v>18.399999999999999</c:v>
                </c:pt>
                <c:pt idx="1">
                  <c:v>18.3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50-4685-A888-92F93AE735EC}"/>
            </c:ext>
          </c:extLst>
        </c:ser>
        <c:ser>
          <c:idx val="3"/>
          <c:order val="3"/>
          <c:tx>
            <c:strRef>
              <c:f>садик!$A$7:$B$7</c:f>
              <c:strCache>
                <c:ptCount val="2"/>
                <c:pt idx="0">
                  <c:v>22181100</c:v>
                </c:pt>
                <c:pt idx="1">
                  <c:v>Приобретение продуктов питания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4">
                  <a:lumMod val="75000"/>
                </a:schemeClr>
              </a:contourClr>
            </a:sp3d>
          </c:spPr>
          <c:invertIfNegative val="0"/>
          <c:cat>
            <c:strRef>
              <c:f>садик!$C$3:$L$3</c:f>
              <c:strCache>
                <c:ptCount val="2"/>
                <c:pt idx="0">
                  <c:v>уточнено по смете 2025</c:v>
                </c:pt>
                <c:pt idx="1">
                  <c:v>Исполнено 2025</c:v>
                </c:pt>
              </c:strCache>
            </c:strRef>
          </c:cat>
          <c:val>
            <c:numRef>
              <c:f>садик!$C$7:$L$7</c:f>
            </c:numRef>
          </c:val>
          <c:extLst>
            <c:ext xmlns:c16="http://schemas.microsoft.com/office/drawing/2014/chart" uri="{C3380CC4-5D6E-409C-BE32-E72D297353CC}">
              <c16:uniqueId val="{00000003-6B50-4685-A888-92F93AE735EC}"/>
            </c:ext>
          </c:extLst>
        </c:ser>
        <c:ser>
          <c:idx val="4"/>
          <c:order val="4"/>
          <c:tx>
            <c:strRef>
              <c:f>садик!$A$8:$B$8</c:f>
              <c:strCache>
                <c:ptCount val="2"/>
                <c:pt idx="0">
                  <c:v>22311100</c:v>
                </c:pt>
                <c:pt idx="1">
                  <c:v>Плата за воду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5">
                  <a:lumMod val="75000"/>
                </a:schemeClr>
              </a:contourClr>
            </a:sp3d>
          </c:spPr>
          <c:invertIfNegative val="0"/>
          <c:cat>
            <c:strRef>
              <c:f>садик!$C$3:$L$3</c:f>
              <c:strCache>
                <c:ptCount val="2"/>
                <c:pt idx="0">
                  <c:v>уточнено по смете 2025</c:v>
                </c:pt>
                <c:pt idx="1">
                  <c:v>Исполнено 2025</c:v>
                </c:pt>
              </c:strCache>
            </c:strRef>
          </c:cat>
          <c:val>
            <c:numRef>
              <c:f>садик!$C$8:$L$8</c:f>
              <c:numCache>
                <c:formatCode>General</c:formatCode>
                <c:ptCount val="2"/>
                <c:pt idx="0">
                  <c:v>35.799999999999997</c:v>
                </c:pt>
                <c:pt idx="1">
                  <c:v>7.2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50-4685-A888-92F93AE735EC}"/>
            </c:ext>
          </c:extLst>
        </c:ser>
        <c:ser>
          <c:idx val="5"/>
          <c:order val="5"/>
          <c:tx>
            <c:strRef>
              <c:f>садик!$A$9:$B$9</c:f>
              <c:strCache>
                <c:ptCount val="2"/>
                <c:pt idx="0">
                  <c:v>22311200</c:v>
                </c:pt>
                <c:pt idx="1">
                  <c:v>Плата за электроэнергию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cat>
            <c:strRef>
              <c:f>садик!$C$3:$L$3</c:f>
              <c:strCache>
                <c:ptCount val="2"/>
                <c:pt idx="0">
                  <c:v>уточнено по смете 2025</c:v>
                </c:pt>
                <c:pt idx="1">
                  <c:v>Исполнено 2025</c:v>
                </c:pt>
              </c:strCache>
            </c:strRef>
          </c:cat>
          <c:val>
            <c:numRef>
              <c:f>садик!$C$9:$L$9</c:f>
              <c:numCache>
                <c:formatCode>General</c:formatCode>
                <c:ptCount val="2"/>
                <c:pt idx="0">
                  <c:v>28.1</c:v>
                </c:pt>
                <c:pt idx="1">
                  <c:v>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B50-4685-A888-92F93AE735EC}"/>
            </c:ext>
          </c:extLst>
        </c:ser>
        <c:ser>
          <c:idx val="6"/>
          <c:order val="6"/>
          <c:tx>
            <c:strRef>
              <c:f>садик!$A$10:$B$10</c:f>
              <c:strCache>
                <c:ptCount val="2"/>
                <c:pt idx="0">
                  <c:v>22311400</c:v>
                </c:pt>
                <c:pt idx="1">
                  <c:v>Плата за газ</c:v>
                </c:pt>
              </c:strCache>
            </c:strRef>
          </c:tx>
          <c:spPr>
            <a:solidFill>
              <a:schemeClr val="accent1">
                <a:lumMod val="60000"/>
                <a:alpha val="85000"/>
              </a:schemeClr>
            </a:solidFill>
            <a:ln w="9525" cap="flat" cmpd="sng" algn="ctr">
              <a:solidFill>
                <a:schemeClr val="accent1">
                  <a:lumMod val="60000"/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60000"/>
                  <a:lumMod val="75000"/>
                </a:schemeClr>
              </a:contourClr>
            </a:sp3d>
          </c:spPr>
          <c:invertIfNegative val="0"/>
          <c:cat>
            <c:strRef>
              <c:f>садик!$C$3:$L$3</c:f>
              <c:strCache>
                <c:ptCount val="2"/>
                <c:pt idx="0">
                  <c:v>уточнено по смете 2025</c:v>
                </c:pt>
                <c:pt idx="1">
                  <c:v>Исполнено 2025</c:v>
                </c:pt>
              </c:strCache>
            </c:strRef>
          </c:cat>
          <c:val>
            <c:numRef>
              <c:f>садик!$C$10:$L$10</c:f>
              <c:numCache>
                <c:formatCode>General</c:formatCode>
                <c:ptCount val="2"/>
                <c:pt idx="0">
                  <c:v>246</c:v>
                </c:pt>
                <c:pt idx="1">
                  <c:v>170.6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B50-4685-A888-92F93AE735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492021056"/>
        <c:axId val="1492023136"/>
        <c:axId val="0"/>
      </c:bar3DChart>
      <c:catAx>
        <c:axId val="149202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2023136"/>
        <c:crosses val="autoZero"/>
        <c:auto val="1"/>
        <c:lblAlgn val="ctr"/>
        <c:lblOffset val="100"/>
        <c:noMultiLvlLbl val="0"/>
      </c:catAx>
      <c:valAx>
        <c:axId val="1492023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20210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cap="none" spc="2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Утверждено по смете по </a:t>
            </a:r>
            <a:r>
              <a:rPr lang="ru-RU" dirty="0" err="1" smtClean="0"/>
              <a:t>коммунал</a:t>
            </a:r>
            <a:r>
              <a:rPr lang="ru-RU" dirty="0" smtClean="0"/>
              <a:t>. услугам 2021-2025гг (</a:t>
            </a:r>
            <a:r>
              <a:rPr lang="ru-RU" dirty="0" err="1" smtClean="0"/>
              <a:t>тыс</a:t>
            </a:r>
            <a:r>
              <a:rPr lang="ru-RU" dirty="0" smtClean="0"/>
              <a:t> сом)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садик!$B$7</c:f>
              <c:strCache>
                <c:ptCount val="1"/>
                <c:pt idx="0">
                  <c:v>плата за Мусор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  <a:sp3d contourW="9525">
              <a:contourClr>
                <a:schemeClr val="accent1">
                  <a:shade val="9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садик!$C$6:$K$6</c:f>
              <c:strCache>
                <c:ptCount val="5"/>
                <c:pt idx="0">
                  <c:v>2021г - </c:v>
                </c:pt>
                <c:pt idx="1">
                  <c:v>2022г - </c:v>
                </c:pt>
                <c:pt idx="2">
                  <c:v>2023г - </c:v>
                </c:pt>
                <c:pt idx="3">
                  <c:v>2024г - </c:v>
                </c:pt>
                <c:pt idx="4">
                  <c:v>2025г - </c:v>
                </c:pt>
              </c:strCache>
            </c:strRef>
          </c:cat>
          <c:val>
            <c:numRef>
              <c:f>садик!$C$7:$K$7</c:f>
              <c:numCache>
                <c:formatCode>General</c:formatCode>
                <c:ptCount val="5"/>
                <c:pt idx="0">
                  <c:v>16.5</c:v>
                </c:pt>
                <c:pt idx="1">
                  <c:v>16.5</c:v>
                </c:pt>
                <c:pt idx="2">
                  <c:v>18.100000000000001</c:v>
                </c:pt>
                <c:pt idx="3">
                  <c:v>26.4</c:v>
                </c:pt>
                <c:pt idx="4">
                  <c:v>18.399999999999999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D3-4943-984D-E16F78FA0C0F}"/>
            </c:ext>
          </c:extLst>
        </c:ser>
        <c:ser>
          <c:idx val="1"/>
          <c:order val="1"/>
          <c:tx>
            <c:strRef>
              <c:f>садик!$B$8</c:f>
              <c:strCache>
                <c:ptCount val="1"/>
                <c:pt idx="0">
                  <c:v>Приобретение продуктов питания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lumMod val="110000"/>
                    <a:satMod val="105000"/>
                    <a:tint val="67000"/>
                  </a:schemeClr>
                </a:gs>
                <a:gs pos="50000">
                  <a:schemeClr val="accent2">
                    <a:lumMod val="105000"/>
                    <a:satMod val="103000"/>
                    <a:tint val="73000"/>
                  </a:schemeClr>
                </a:gs>
                <a:gs pos="100000">
                  <a:schemeClr val="accent2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  <a:sp3d contourW="9525">
              <a:contourClr>
                <a:schemeClr val="accent2">
                  <a:shade val="95000"/>
                </a:schemeClr>
              </a:contourClr>
            </a:sp3d>
          </c:spPr>
          <c:invertIfNegative val="0"/>
          <c:cat>
            <c:strRef>
              <c:f>садик!$C$6:$K$6</c:f>
              <c:strCache>
                <c:ptCount val="5"/>
                <c:pt idx="0">
                  <c:v>2021г - </c:v>
                </c:pt>
                <c:pt idx="1">
                  <c:v>2022г - </c:v>
                </c:pt>
                <c:pt idx="2">
                  <c:v>2023г - </c:v>
                </c:pt>
                <c:pt idx="3">
                  <c:v>2024г - </c:v>
                </c:pt>
                <c:pt idx="4">
                  <c:v>2025г - </c:v>
                </c:pt>
              </c:strCache>
            </c:strRef>
          </c:cat>
          <c:val>
            <c:numRef>
              <c:f>садик!$C$8:$K$8</c:f>
            </c:numRef>
          </c:val>
          <c:extLst>
            <c:ext xmlns:c16="http://schemas.microsoft.com/office/drawing/2014/chart" uri="{C3380CC4-5D6E-409C-BE32-E72D297353CC}">
              <c16:uniqueId val="{00000001-85D3-4943-984D-E16F78FA0C0F}"/>
            </c:ext>
          </c:extLst>
        </c:ser>
        <c:ser>
          <c:idx val="2"/>
          <c:order val="2"/>
          <c:tx>
            <c:strRef>
              <c:f>садик!$B$9</c:f>
              <c:strCache>
                <c:ptCount val="1"/>
                <c:pt idx="0">
                  <c:v>Плата за воду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lumMod val="110000"/>
                    <a:satMod val="105000"/>
                    <a:tint val="67000"/>
                  </a:schemeClr>
                </a:gs>
                <a:gs pos="50000">
                  <a:schemeClr val="accent3">
                    <a:lumMod val="105000"/>
                    <a:satMod val="103000"/>
                    <a:tint val="73000"/>
                  </a:schemeClr>
                </a:gs>
                <a:gs pos="100000">
                  <a:schemeClr val="accent3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  <a:sp3d contourW="9525">
              <a:contourClr>
                <a:schemeClr val="accent3">
                  <a:shade val="9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1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садик!$C$6:$K$6</c:f>
              <c:strCache>
                <c:ptCount val="5"/>
                <c:pt idx="0">
                  <c:v>2021г - </c:v>
                </c:pt>
                <c:pt idx="1">
                  <c:v>2022г - </c:v>
                </c:pt>
                <c:pt idx="2">
                  <c:v>2023г - </c:v>
                </c:pt>
                <c:pt idx="3">
                  <c:v>2024г - </c:v>
                </c:pt>
                <c:pt idx="4">
                  <c:v>2025г - </c:v>
                </c:pt>
              </c:strCache>
            </c:strRef>
          </c:cat>
          <c:val>
            <c:numRef>
              <c:f>садик!$C$9:$K$9</c:f>
              <c:numCache>
                <c:formatCode>General</c:formatCode>
                <c:ptCount val="5"/>
                <c:pt idx="0">
                  <c:v>10.8</c:v>
                </c:pt>
                <c:pt idx="1">
                  <c:v>14.4</c:v>
                </c:pt>
                <c:pt idx="2">
                  <c:v>24.8</c:v>
                </c:pt>
                <c:pt idx="3">
                  <c:v>5.9</c:v>
                </c:pt>
                <c:pt idx="4">
                  <c:v>35.799999999999997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5D3-4943-984D-E16F78FA0C0F}"/>
            </c:ext>
          </c:extLst>
        </c:ser>
        <c:ser>
          <c:idx val="3"/>
          <c:order val="3"/>
          <c:tx>
            <c:strRef>
              <c:f>садик!$B$10</c:f>
              <c:strCache>
                <c:ptCount val="1"/>
                <c:pt idx="0">
                  <c:v>Плата за электроэнергию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lumMod val="110000"/>
                    <a:satMod val="105000"/>
                    <a:tint val="67000"/>
                  </a:schemeClr>
                </a:gs>
                <a:gs pos="50000">
                  <a:schemeClr val="accent4">
                    <a:lumMod val="105000"/>
                    <a:satMod val="103000"/>
                    <a:tint val="73000"/>
                  </a:schemeClr>
                </a:gs>
                <a:gs pos="100000">
                  <a:schemeClr val="accent4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4">
                  <a:shade val="95000"/>
                </a:schemeClr>
              </a:solidFill>
              <a:round/>
            </a:ln>
            <a:effectLst/>
            <a:sp3d contourW="9525">
              <a:contourClr>
                <a:schemeClr val="accent4">
                  <a:shade val="9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садик!$C$6:$K$6</c:f>
              <c:strCache>
                <c:ptCount val="5"/>
                <c:pt idx="0">
                  <c:v>2021г - </c:v>
                </c:pt>
                <c:pt idx="1">
                  <c:v>2022г - </c:v>
                </c:pt>
                <c:pt idx="2">
                  <c:v>2023г - </c:v>
                </c:pt>
                <c:pt idx="3">
                  <c:v>2024г - </c:v>
                </c:pt>
                <c:pt idx="4">
                  <c:v>2025г - </c:v>
                </c:pt>
              </c:strCache>
            </c:strRef>
          </c:cat>
          <c:val>
            <c:numRef>
              <c:f>садик!$C$10:$K$10</c:f>
              <c:numCache>
                <c:formatCode>General</c:formatCode>
                <c:ptCount val="5"/>
                <c:pt idx="0">
                  <c:v>13.8</c:v>
                </c:pt>
                <c:pt idx="1">
                  <c:v>9.6999999999999993</c:v>
                </c:pt>
                <c:pt idx="2">
                  <c:v>14.2</c:v>
                </c:pt>
                <c:pt idx="3">
                  <c:v>13</c:v>
                </c:pt>
                <c:pt idx="4">
                  <c:v>28.1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5D3-4943-984D-E16F78FA0C0F}"/>
            </c:ext>
          </c:extLst>
        </c:ser>
        <c:ser>
          <c:idx val="4"/>
          <c:order val="4"/>
          <c:tx>
            <c:strRef>
              <c:f>садик!$B$11</c:f>
              <c:strCache>
                <c:ptCount val="1"/>
                <c:pt idx="0">
                  <c:v>Плата за газ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lumMod val="110000"/>
                    <a:satMod val="105000"/>
                    <a:tint val="67000"/>
                  </a:schemeClr>
                </a:gs>
                <a:gs pos="50000">
                  <a:schemeClr val="accent5">
                    <a:lumMod val="105000"/>
                    <a:satMod val="103000"/>
                    <a:tint val="73000"/>
                  </a:schemeClr>
                </a:gs>
                <a:gs pos="100000">
                  <a:schemeClr val="accent5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5">
                  <a:shade val="95000"/>
                </a:schemeClr>
              </a:solidFill>
              <a:round/>
            </a:ln>
            <a:effectLst/>
            <a:sp3d contourW="9525">
              <a:contourClr>
                <a:schemeClr val="accent5">
                  <a:shade val="9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садик!$C$6:$K$6</c:f>
              <c:strCache>
                <c:ptCount val="5"/>
                <c:pt idx="0">
                  <c:v>2021г - </c:v>
                </c:pt>
                <c:pt idx="1">
                  <c:v>2022г - </c:v>
                </c:pt>
                <c:pt idx="2">
                  <c:v>2023г - </c:v>
                </c:pt>
                <c:pt idx="3">
                  <c:v>2024г - </c:v>
                </c:pt>
                <c:pt idx="4">
                  <c:v>2025г - </c:v>
                </c:pt>
              </c:strCache>
            </c:strRef>
          </c:cat>
          <c:val>
            <c:numRef>
              <c:f>садик!$C$11:$K$11</c:f>
              <c:numCache>
                <c:formatCode>General</c:formatCode>
                <c:ptCount val="5"/>
                <c:pt idx="0">
                  <c:v>219.7</c:v>
                </c:pt>
                <c:pt idx="1">
                  <c:v>176.9</c:v>
                </c:pt>
                <c:pt idx="2">
                  <c:v>186</c:v>
                </c:pt>
                <c:pt idx="3">
                  <c:v>170.4</c:v>
                </c:pt>
                <c:pt idx="4">
                  <c:v>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5D3-4943-984D-E16F78FA0C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94062896"/>
        <c:axId val="1494064560"/>
        <c:axId val="1479352736"/>
      </c:bar3DChart>
      <c:catAx>
        <c:axId val="149406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064560"/>
        <c:crosses val="autoZero"/>
        <c:auto val="1"/>
        <c:lblAlgn val="ctr"/>
        <c:lblOffset val="100"/>
        <c:noMultiLvlLbl val="0"/>
      </c:catAx>
      <c:valAx>
        <c:axId val="1494064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062896"/>
        <c:crosses val="autoZero"/>
        <c:crossBetween val="between"/>
      </c:valAx>
      <c:serAx>
        <c:axId val="147935273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064560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dirty="0" smtClean="0"/>
              <a:t>Утвержденная</a:t>
            </a:r>
            <a:r>
              <a:rPr lang="ru-RU" sz="1800" b="1" baseline="0" dirty="0" smtClean="0"/>
              <a:t> смета по зарплате  2021-2025гг (Школа)</a:t>
            </a:r>
            <a:endParaRPr lang="ru-RU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7861263489762383E-2"/>
          <c:y val="0.13737924825395115"/>
          <c:w val="0.84427747302047529"/>
          <c:h val="0.67326258400801053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Утверждено по смете Заработная плата детсад по </a:t>
            </a:r>
            <a:r>
              <a:rPr lang="ru-RU" dirty="0" smtClean="0"/>
              <a:t>годам  (</a:t>
            </a:r>
            <a:r>
              <a:rPr lang="ru-RU" dirty="0" err="1" smtClean="0"/>
              <a:t>тыс.сом</a:t>
            </a:r>
            <a:r>
              <a:rPr lang="ru-RU" dirty="0" smtClean="0"/>
              <a:t>) </a:t>
            </a:r>
            <a:endParaRPr lang="ru-RU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садик!$A$4:$B$4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34DC-42CC-B651-CF8542C6574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34DC-42CC-B651-CF8542C6574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34DC-42CC-B651-CF8542C6574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34DC-42CC-B651-CF8542C6574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34DC-42CC-B651-CF8542C6574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34DC-42CC-B651-CF8542C6574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D816-4646-B718-8106CA870905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C-34DC-42CC-B651-CF8542C6574B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1-D816-4646-B718-8106CA870905}"/>
              </c:ext>
            </c:extLst>
          </c:dPt>
          <c:dLbls>
            <c:dLbl>
              <c:idx val="0"/>
              <c:layout>
                <c:manualLayout>
                  <c:x val="-8.5782686616156803E-2"/>
                  <c:y val="4.932598911832060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aseline="0" dirty="0" smtClean="0"/>
                      <a:t>2021г -  </a:t>
                    </a:r>
                    <a:fld id="{37E562B7-208B-4AB3-98AA-594AA9AF43BA}" type="VALUE">
                      <a:rPr lang="en-US" baseline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endParaRPr lang="ru-RU" baseline="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4DC-42CC-B651-CF8542C6574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34DC-42CC-B651-CF8542C6574B}"/>
                </c:ext>
              </c:extLst>
            </c:dLbl>
            <c:dLbl>
              <c:idx val="2"/>
              <c:layout>
                <c:manualLayout>
                  <c:x val="-8.4502348009945508E-2"/>
                  <c:y val="1.64419963727735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aseline="0" smtClean="0"/>
                      <a:t>2022г -  </a:t>
                    </a:r>
                    <a:fld id="{DC5CE8D8-94DF-4304-8AA5-3E3E86D9B64A}" type="VALUE">
                      <a:rPr lang="en-US" baseline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endParaRPr lang="ru-RU" baseline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4DC-42CC-B651-CF8542C6574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34DC-42CC-B651-CF8542C6574B}"/>
                </c:ext>
              </c:extLst>
            </c:dLbl>
            <c:dLbl>
              <c:idx val="4"/>
              <c:layout>
                <c:manualLayout>
                  <c:x val="-6.0175914491930896E-2"/>
                  <c:y val="-0.2020016697226462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mtClean="0"/>
                      <a:t>2023г - </a:t>
                    </a:r>
                    <a:fld id="{DA61AEA9-8705-4E7A-BEDA-1E2593A87B8A}" type="VALUE">
                      <a:rPr lang="en-US" smtClean="0"/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endParaRPr lang="ru-RU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4DC-42CC-B651-CF8542C6574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B-34DC-42CC-B651-CF8542C6574B}"/>
                </c:ext>
              </c:extLst>
            </c:dLbl>
            <c:dLbl>
              <c:idx val="6"/>
              <c:layout>
                <c:manualLayout>
                  <c:x val="0.15236029413914418"/>
                  <c:y val="-0.1080474047353689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2024г -  </a:t>
                    </a:r>
                    <a:fld id="{1B7DE084-6503-47A6-AC62-8C747CE35C30}" type="VALUE">
                      <a:rPr lang="en-US" baseline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endParaRPr lang="ru-RU" baseline="0" dirty="0" smtClean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D816-4646-B718-8106CA870905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C-34DC-42CC-B651-CF8542C6574B}"/>
                </c:ext>
              </c:extLst>
            </c:dLbl>
            <c:dLbl>
              <c:idx val="8"/>
              <c:layout>
                <c:manualLayout>
                  <c:x val="0.12547318340870703"/>
                  <c:y val="3.05351361208650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baseline="0" dirty="0" smtClean="0">
                        <a:solidFill>
                          <a:schemeClr val="tx1"/>
                        </a:solidFill>
                      </a:rPr>
                      <a:t>2025г - </a:t>
                    </a:r>
                    <a:fld id="{E9DFC93C-3481-4E7A-B164-FB64CBE4E499}" type="VALUE">
                      <a:rPr lang="en-US" baseline="0" smtClean="0">
                        <a:solidFill>
                          <a:schemeClr val="tx1"/>
                        </a:solidFill>
                      </a:rPr>
                      <a:pPr>
                        <a:defRPr>
                          <a:solidFill>
                            <a:schemeClr val="tx1"/>
                          </a:solidFill>
                        </a:defRPr>
                      </a:pPr>
                      <a:t>[ЗНАЧЕНИЕ]</a:t>
                    </a:fld>
                    <a:endParaRPr lang="ru-RU" baseline="0" dirty="0" smtClean="0">
                      <a:solidFill>
                        <a:schemeClr val="tx1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D816-4646-B718-8106CA8709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spc="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садик!$C$3:$K$3</c:f>
              <c:strCache>
                <c:ptCount val="9"/>
                <c:pt idx="0">
                  <c:v>уточнено по смете 2021</c:v>
                </c:pt>
                <c:pt idx="1">
                  <c:v>Исполнено 2021г</c:v>
                </c:pt>
                <c:pt idx="2">
                  <c:v>уточнено по смете 2022</c:v>
                </c:pt>
                <c:pt idx="3">
                  <c:v>Исполнено 2022</c:v>
                </c:pt>
                <c:pt idx="4">
                  <c:v>уточнено по смете 2023</c:v>
                </c:pt>
                <c:pt idx="5">
                  <c:v>Исполнено 2023</c:v>
                </c:pt>
                <c:pt idx="6">
                  <c:v>уточнено по смете 2024</c:v>
                </c:pt>
                <c:pt idx="7">
                  <c:v>Исполнено 2024</c:v>
                </c:pt>
                <c:pt idx="8">
                  <c:v>уточнено по смете 2025</c:v>
                </c:pt>
              </c:strCache>
            </c:strRef>
          </c:cat>
          <c:val>
            <c:numRef>
              <c:f>садик!$C$4:$K$4</c:f>
              <c:numCache>
                <c:formatCode>General</c:formatCode>
                <c:ptCount val="9"/>
                <c:pt idx="0">
                  <c:v>1305.4000000000001</c:v>
                </c:pt>
                <c:pt idx="1">
                  <c:v>1196.3</c:v>
                </c:pt>
                <c:pt idx="2">
                  <c:v>2109.8000000000002</c:v>
                </c:pt>
                <c:pt idx="3">
                  <c:v>2043.4</c:v>
                </c:pt>
                <c:pt idx="4">
                  <c:v>2370.6</c:v>
                </c:pt>
                <c:pt idx="5">
                  <c:v>2370.6</c:v>
                </c:pt>
                <c:pt idx="6">
                  <c:v>2380.9</c:v>
                </c:pt>
                <c:pt idx="7">
                  <c:v>2380.9</c:v>
                </c:pt>
                <c:pt idx="8">
                  <c:v>2370.6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34DC-42CC-B651-CF8542C6574B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21211100 Взносы в Социальный </a:t>
            </a:r>
            <a:r>
              <a:rPr lang="ru-RU" dirty="0" smtClean="0"/>
              <a:t>фонд садик 2021-2025гг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садик!$A$4:$B$4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strRef>
              <c:f>садик!$C$3:$L$3</c:f>
              <c:strCache>
                <c:ptCount val="10"/>
                <c:pt idx="0">
                  <c:v>уточнено по смете 2021</c:v>
                </c:pt>
                <c:pt idx="1">
                  <c:v>Исполнено 2021г</c:v>
                </c:pt>
                <c:pt idx="2">
                  <c:v>уточнено по смете 2022</c:v>
                </c:pt>
                <c:pt idx="3">
                  <c:v>Исполнено 2022</c:v>
                </c:pt>
                <c:pt idx="4">
                  <c:v>уточнено по смете 2023</c:v>
                </c:pt>
                <c:pt idx="5">
                  <c:v>Исполнено 2023</c:v>
                </c:pt>
                <c:pt idx="6">
                  <c:v>уточнено по смете 2024</c:v>
                </c:pt>
                <c:pt idx="7">
                  <c:v>Исполнено 2024</c:v>
                </c:pt>
                <c:pt idx="8">
                  <c:v>уточнено по смете 2025</c:v>
                </c:pt>
                <c:pt idx="9">
                  <c:v>Исполнено 2025</c:v>
                </c:pt>
              </c:strCache>
            </c:strRef>
          </c:cat>
          <c:val>
            <c:numRef>
              <c:f>садик!$C$4:$L$4</c:f>
            </c:numRef>
          </c:val>
          <c:extLst>
            <c:ext xmlns:c16="http://schemas.microsoft.com/office/drawing/2014/chart" uri="{C3380CC4-5D6E-409C-BE32-E72D297353CC}">
              <c16:uniqueId val="{00000000-6C62-46BB-9597-EC942BB96770}"/>
            </c:ext>
          </c:extLst>
        </c:ser>
        <c:ser>
          <c:idx val="1"/>
          <c:order val="1"/>
          <c:tx>
            <c:strRef>
              <c:f>садик!$A$5:$B$5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spPr>
            <a:solidFill>
              <a:srgbClr val="FF99FF"/>
            </a:solidFill>
            <a:ln>
              <a:solidFill>
                <a:schemeClr val="tx1"/>
              </a:solidFill>
            </a:ln>
            <a:effectLst/>
            <a:sp3d>
              <a:contourClr>
                <a:schemeClr val="tx1"/>
              </a:contourClr>
            </a:sp3d>
          </c:spPr>
          <c:invertIfNegative val="0"/>
          <c:dPt>
            <c:idx val="1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6C62-46BB-9597-EC942BB9677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6C62-46BB-9597-EC942BB9677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6C62-46BB-9597-EC942BB9677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6C62-46BB-9597-EC942BB9677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  <a:sp3d>
                <a:contourClr>
                  <a:schemeClr val="tx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6C62-46BB-9597-EC942BB96770}"/>
              </c:ext>
            </c:extLst>
          </c:dPt>
          <c:cat>
            <c:strRef>
              <c:f>садик!$C$3:$L$3</c:f>
              <c:strCache>
                <c:ptCount val="10"/>
                <c:pt idx="0">
                  <c:v>уточнено по смете 2021</c:v>
                </c:pt>
                <c:pt idx="1">
                  <c:v>Исполнено 2021г</c:v>
                </c:pt>
                <c:pt idx="2">
                  <c:v>уточнено по смете 2022</c:v>
                </c:pt>
                <c:pt idx="3">
                  <c:v>Исполнено 2022</c:v>
                </c:pt>
                <c:pt idx="4">
                  <c:v>уточнено по смете 2023</c:v>
                </c:pt>
                <c:pt idx="5">
                  <c:v>Исполнено 2023</c:v>
                </c:pt>
                <c:pt idx="6">
                  <c:v>уточнено по смете 2024</c:v>
                </c:pt>
                <c:pt idx="7">
                  <c:v>Исполнено 2024</c:v>
                </c:pt>
                <c:pt idx="8">
                  <c:v>уточнено по смете 2025</c:v>
                </c:pt>
                <c:pt idx="9">
                  <c:v>Исполнено 2025</c:v>
                </c:pt>
              </c:strCache>
            </c:strRef>
          </c:cat>
          <c:val>
            <c:numRef>
              <c:f>садик!$C$5:$L$5</c:f>
              <c:numCache>
                <c:formatCode>General</c:formatCode>
                <c:ptCount val="10"/>
                <c:pt idx="0">
                  <c:v>225.2</c:v>
                </c:pt>
                <c:pt idx="1">
                  <c:v>187</c:v>
                </c:pt>
                <c:pt idx="2">
                  <c:v>357.4</c:v>
                </c:pt>
                <c:pt idx="3">
                  <c:v>324.8</c:v>
                </c:pt>
                <c:pt idx="4">
                  <c:v>409</c:v>
                </c:pt>
                <c:pt idx="5">
                  <c:v>400.1</c:v>
                </c:pt>
                <c:pt idx="6">
                  <c:v>398.7</c:v>
                </c:pt>
                <c:pt idx="7">
                  <c:v>398.7</c:v>
                </c:pt>
                <c:pt idx="8">
                  <c:v>409</c:v>
                </c:pt>
                <c:pt idx="9">
                  <c:v>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C62-46BB-9597-EC942BB967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94115840"/>
        <c:axId val="1494112512"/>
        <c:axId val="0"/>
      </c:bar3DChart>
      <c:catAx>
        <c:axId val="149411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112512"/>
        <c:crosses val="autoZero"/>
        <c:auto val="1"/>
        <c:lblAlgn val="ctr"/>
        <c:lblOffset val="100"/>
        <c:noMultiLvlLbl val="0"/>
      </c:catAx>
      <c:valAx>
        <c:axId val="1494112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4115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b="1" dirty="0"/>
              <a:t>21211100 Взносы в Социальный </a:t>
            </a:r>
            <a:r>
              <a:rPr lang="ru-RU" sz="2000" b="1" dirty="0" smtClean="0"/>
              <a:t>фонд садик 2021-2025гг (</a:t>
            </a:r>
            <a:r>
              <a:rPr lang="ru-RU" sz="2000" b="1" dirty="0" err="1" smtClean="0"/>
              <a:t>тыс.сом</a:t>
            </a:r>
            <a:r>
              <a:rPr lang="ru-RU" sz="2000" b="1" dirty="0" smtClean="0"/>
              <a:t>)</a:t>
            </a:r>
            <a:endParaRPr lang="ru-RU" sz="2000" b="1" dirty="0"/>
          </a:p>
        </c:rich>
      </c:tx>
      <c:layout>
        <c:manualLayout>
          <c:xMode val="edge"/>
          <c:yMode val="edge"/>
          <c:x val="0.26399237422798899"/>
          <c:y val="6.969696637093933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садик!$A$4:$B$4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cat>
            <c:strRef>
              <c:f>садик!$C$3:$K$3</c:f>
              <c:strCache>
                <c:ptCount val="5"/>
                <c:pt idx="0">
                  <c:v>уточнено по смете 2021</c:v>
                </c:pt>
                <c:pt idx="1">
                  <c:v>уточнено по смете 2022</c:v>
                </c:pt>
                <c:pt idx="2">
                  <c:v>уточнено по смете 2023</c:v>
                </c:pt>
                <c:pt idx="3">
                  <c:v>уточнено по смете 2024</c:v>
                </c:pt>
                <c:pt idx="4">
                  <c:v>уточнено по смете 2025</c:v>
                </c:pt>
              </c:strCache>
            </c:strRef>
          </c:cat>
          <c:val>
            <c:numRef>
              <c:f>садик!$C$4:$K$4</c:f>
            </c:numRef>
          </c:val>
          <c:extLst>
            <c:ext xmlns:c16="http://schemas.microsoft.com/office/drawing/2014/chart" uri="{C3380CC4-5D6E-409C-BE32-E72D297353CC}">
              <c16:uniqueId val="{00000000-F738-4A31-9017-400D79060EE4}"/>
            </c:ext>
          </c:extLst>
        </c:ser>
        <c:ser>
          <c:idx val="1"/>
          <c:order val="1"/>
          <c:tx>
            <c:strRef>
              <c:f>садик!$A$5:$B$5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F738-4A31-9017-400D79060E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F738-4A31-9017-400D79060E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F738-4A31-9017-400D79060E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F738-4A31-9017-400D79060E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A-F738-4A31-9017-400D79060EE4}"/>
              </c:ext>
            </c:extLst>
          </c:dPt>
          <c:dLbls>
            <c:dLbl>
              <c:idx val="0"/>
              <c:layout>
                <c:manualLayout>
                  <c:x val="-1.4359555453236214E-2"/>
                  <c:y val="1.9794304312687298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2021г - </a:t>
                    </a:r>
                    <a:fld id="{D9C56082-6118-4AC9-AEE9-2E8408869AD8}" type="VALUE">
                      <a:rPr lang="en-US" smtClean="0"/>
                      <a:pPr/>
                      <a:t>[ЗНАЧЕНИЕ]</a:t>
                    </a:fld>
                    <a:endParaRPr lang="ru-RU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738-4A31-9017-400D79060EE4}"/>
                </c:ext>
              </c:extLst>
            </c:dLbl>
            <c:dLbl>
              <c:idx val="1"/>
              <c:layout>
                <c:manualLayout>
                  <c:x val="-6.214926295455175E-3"/>
                  <c:y val="2.115202316939363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2022г - </a:t>
                    </a:r>
                    <a:fld id="{6C1FC49B-ED90-4BCB-9711-7587BC279207}" type="VALUE">
                      <a:rPr lang="en-US" smtClean="0"/>
                      <a:pPr/>
                      <a:t>[ЗНАЧЕНИЕ]</a:t>
                    </a:fld>
                    <a:endParaRPr lang="ru-RU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738-4A31-9017-400D79060EE4}"/>
                </c:ext>
              </c:extLst>
            </c:dLbl>
            <c:dLbl>
              <c:idx val="2"/>
              <c:layout>
                <c:manualLayout>
                  <c:x val="3.4052867172570417E-2"/>
                  <c:y val="-6.6422123609856498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2023г - </a:t>
                    </a:r>
                    <a:fld id="{72EEDBD1-A560-4AF6-AAD1-A6917EC14ADF}" type="VALUE">
                      <a:rPr lang="en-US" smtClean="0"/>
                      <a:pPr/>
                      <a:t>[ЗНАЧЕНИЕ]</a:t>
                    </a:fld>
                    <a:endParaRPr lang="ru-RU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F738-4A31-9017-400D79060EE4}"/>
                </c:ext>
              </c:extLst>
            </c:dLbl>
            <c:dLbl>
              <c:idx val="3"/>
              <c:layout>
                <c:manualLayout>
                  <c:x val="-2.6866760600437588E-3"/>
                  <c:y val="-7.7008196436417889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2024г - </a:t>
                    </a:r>
                    <a:fld id="{900CC38A-05EB-4F32-A180-3BAEF45C1BE8}" type="VALUE">
                      <a:rPr lang="en-US" smtClean="0"/>
                      <a:pPr/>
                      <a:t>[ЗНАЧЕНИЕ]</a:t>
                    </a:fld>
                    <a:endParaRPr lang="ru-RU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8-F738-4A31-9017-400D79060EE4}"/>
                </c:ext>
              </c:extLst>
            </c:dLbl>
            <c:dLbl>
              <c:idx val="4"/>
              <c:layout>
                <c:manualLayout>
                  <c:x val="-2.176495381781926E-2"/>
                  <c:y val="8.3442452074646359E-2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2025г - </a:t>
                    </a:r>
                    <a:fld id="{94D4C9BC-0485-4276-AB2B-BE3D3076DAE7}" type="VALUE">
                      <a:rPr lang="en-US" smtClean="0"/>
                      <a:pPr/>
                      <a:t>[ЗНАЧЕНИЕ]</a:t>
                    </a:fld>
                    <a:endParaRPr lang="ru-RU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F738-4A31-9017-400D79060E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садик!$C$3:$K$3</c:f>
              <c:strCache>
                <c:ptCount val="5"/>
                <c:pt idx="0">
                  <c:v>уточнено по смете 2021</c:v>
                </c:pt>
                <c:pt idx="1">
                  <c:v>уточнено по смете 2022</c:v>
                </c:pt>
                <c:pt idx="2">
                  <c:v>уточнено по смете 2023</c:v>
                </c:pt>
                <c:pt idx="3">
                  <c:v>уточнено по смете 2024</c:v>
                </c:pt>
                <c:pt idx="4">
                  <c:v>уточнено по смете 2025</c:v>
                </c:pt>
              </c:strCache>
            </c:strRef>
          </c:cat>
          <c:val>
            <c:numRef>
              <c:f>садик!$C$5:$K$5</c:f>
              <c:numCache>
                <c:formatCode>General</c:formatCode>
                <c:ptCount val="5"/>
                <c:pt idx="0">
                  <c:v>225.2</c:v>
                </c:pt>
                <c:pt idx="1">
                  <c:v>357.4</c:v>
                </c:pt>
                <c:pt idx="2">
                  <c:v>409</c:v>
                </c:pt>
                <c:pt idx="3">
                  <c:v>398.7</c:v>
                </c:pt>
                <c:pt idx="4">
                  <c:v>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F738-4A31-9017-400D79060EE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садик!$A$4:$B$4</c:f>
              <c:strCache>
                <c:ptCount val="2"/>
                <c:pt idx="0">
                  <c:v>21111100</c:v>
                </c:pt>
                <c:pt idx="1">
                  <c:v>Заработная плата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садик!$C$3:$L$3</c:f>
              <c:strCache>
                <c:ptCount val="10"/>
                <c:pt idx="0">
                  <c:v>уточнено по смете 2021</c:v>
                </c:pt>
                <c:pt idx="1">
                  <c:v>Исполнено 2021г</c:v>
                </c:pt>
                <c:pt idx="2">
                  <c:v>уточнено по смете 2022</c:v>
                </c:pt>
                <c:pt idx="3">
                  <c:v>Исполнено 2022</c:v>
                </c:pt>
                <c:pt idx="4">
                  <c:v>уточнено по смете 2023</c:v>
                </c:pt>
                <c:pt idx="5">
                  <c:v>Исполнено 2023</c:v>
                </c:pt>
                <c:pt idx="6">
                  <c:v>уточнено по смете 2024</c:v>
                </c:pt>
                <c:pt idx="7">
                  <c:v>Исполнено 2024</c:v>
                </c:pt>
                <c:pt idx="8">
                  <c:v>уточнено по смете 2025</c:v>
                </c:pt>
                <c:pt idx="9">
                  <c:v>Исполнено 2025</c:v>
                </c:pt>
              </c:strCache>
            </c:strRef>
          </c:cat>
          <c:val>
            <c:numRef>
              <c:f>садик!$C$4:$L$4</c:f>
            </c:numRef>
          </c:val>
          <c:extLst>
            <c:ext xmlns:c16="http://schemas.microsoft.com/office/drawing/2014/chart" uri="{C3380CC4-5D6E-409C-BE32-E72D297353CC}">
              <c16:uniqueId val="{00000000-7D53-4354-BD89-989FDD8AD1C7}"/>
            </c:ext>
          </c:extLst>
        </c:ser>
        <c:ser>
          <c:idx val="1"/>
          <c:order val="1"/>
          <c:tx>
            <c:strRef>
              <c:f>садик!$A$5:$B$5</c:f>
              <c:strCache>
                <c:ptCount val="2"/>
                <c:pt idx="0">
                  <c:v>21211100</c:v>
                </c:pt>
                <c:pt idx="1">
                  <c:v>Взносы в Социальный фонд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садик!$C$3:$L$3</c:f>
              <c:strCache>
                <c:ptCount val="10"/>
                <c:pt idx="0">
                  <c:v>уточнено по смете 2021</c:v>
                </c:pt>
                <c:pt idx="1">
                  <c:v>Исполнено 2021г</c:v>
                </c:pt>
                <c:pt idx="2">
                  <c:v>уточнено по смете 2022</c:v>
                </c:pt>
                <c:pt idx="3">
                  <c:v>Исполнено 2022</c:v>
                </c:pt>
                <c:pt idx="4">
                  <c:v>уточнено по смете 2023</c:v>
                </c:pt>
                <c:pt idx="5">
                  <c:v>Исполнено 2023</c:v>
                </c:pt>
                <c:pt idx="6">
                  <c:v>уточнено по смете 2024</c:v>
                </c:pt>
                <c:pt idx="7">
                  <c:v>Исполнено 2024</c:v>
                </c:pt>
                <c:pt idx="8">
                  <c:v>уточнено по смете 2025</c:v>
                </c:pt>
                <c:pt idx="9">
                  <c:v>Исполнено 2025</c:v>
                </c:pt>
              </c:strCache>
            </c:strRef>
          </c:cat>
          <c:val>
            <c:numRef>
              <c:f>садик!$C$5:$L$5</c:f>
            </c:numRef>
          </c:val>
          <c:extLst>
            <c:ext xmlns:c16="http://schemas.microsoft.com/office/drawing/2014/chart" uri="{C3380CC4-5D6E-409C-BE32-E72D297353CC}">
              <c16:uniqueId val="{00000001-7D53-4354-BD89-989FDD8AD1C7}"/>
            </c:ext>
          </c:extLst>
        </c:ser>
        <c:ser>
          <c:idx val="2"/>
          <c:order val="2"/>
          <c:tx>
            <c:strRef>
              <c:f>садик!$A$6:$B$6</c:f>
              <c:strCache>
                <c:ptCount val="2"/>
                <c:pt idx="0">
                  <c:v>22152100</c:v>
                </c:pt>
                <c:pt idx="1">
                  <c:v>Приобретение услуг по содержанию состояние имущества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3">
                  <a:lumMod val="75000"/>
                </a:schemeClr>
              </a:contourClr>
            </a:sp3d>
          </c:spPr>
          <c:invertIfNegative val="0"/>
          <c:cat>
            <c:strRef>
              <c:f>садик!$C$3:$L$3</c:f>
              <c:strCache>
                <c:ptCount val="10"/>
                <c:pt idx="0">
                  <c:v>уточнено по смете 2021</c:v>
                </c:pt>
                <c:pt idx="1">
                  <c:v>Исполнено 2021г</c:v>
                </c:pt>
                <c:pt idx="2">
                  <c:v>уточнено по смете 2022</c:v>
                </c:pt>
                <c:pt idx="3">
                  <c:v>Исполнено 2022</c:v>
                </c:pt>
                <c:pt idx="4">
                  <c:v>уточнено по смете 2023</c:v>
                </c:pt>
                <c:pt idx="5">
                  <c:v>Исполнено 2023</c:v>
                </c:pt>
                <c:pt idx="6">
                  <c:v>уточнено по смете 2024</c:v>
                </c:pt>
                <c:pt idx="7">
                  <c:v>Исполнено 2024</c:v>
                </c:pt>
                <c:pt idx="8">
                  <c:v>уточнено по смете 2025</c:v>
                </c:pt>
                <c:pt idx="9">
                  <c:v>Исполнено 2025</c:v>
                </c:pt>
              </c:strCache>
            </c:strRef>
          </c:cat>
          <c:val>
            <c:numRef>
              <c:f>садик!$C$6:$L$6</c:f>
            </c:numRef>
          </c:val>
          <c:extLst>
            <c:ext xmlns:c16="http://schemas.microsoft.com/office/drawing/2014/chart" uri="{C3380CC4-5D6E-409C-BE32-E72D297353CC}">
              <c16:uniqueId val="{00000002-7D53-4354-BD89-989FDD8AD1C7}"/>
            </c:ext>
          </c:extLst>
        </c:ser>
        <c:ser>
          <c:idx val="3"/>
          <c:order val="3"/>
          <c:tx>
            <c:strRef>
              <c:f>садик!$A$7:$B$7</c:f>
              <c:strCache>
                <c:ptCount val="2"/>
                <c:pt idx="0">
                  <c:v>22181100</c:v>
                </c:pt>
                <c:pt idx="1">
                  <c:v>Приобретение продуктов питания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4">
                  <a:lumMod val="75000"/>
                </a:schemeClr>
              </a:contourClr>
            </a:sp3d>
          </c:spPr>
          <c:invertIfNegative val="0"/>
          <c:dPt>
            <c:idx val="2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accent4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7D53-4354-BD89-989FDD8AD1C7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9525" cap="flat" cmpd="sng" algn="ctr">
                <a:solidFill>
                  <a:schemeClr val="accent4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7D53-4354-BD89-989FDD8AD1C7}"/>
              </c:ext>
            </c:extLst>
          </c:dPt>
          <c:dPt>
            <c:idx val="4"/>
            <c:invertIfNegative val="0"/>
            <c:bubble3D val="0"/>
            <c:spPr>
              <a:solidFill>
                <a:srgbClr val="92D050"/>
              </a:solidFill>
              <a:ln w="9525" cap="flat" cmpd="sng" algn="ctr">
                <a:solidFill>
                  <a:schemeClr val="accent4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7D53-4354-BD89-989FDD8AD1C7}"/>
              </c:ext>
            </c:extLst>
          </c:dPt>
          <c:dPt>
            <c:idx val="5"/>
            <c:invertIfNegative val="0"/>
            <c:bubble3D val="0"/>
            <c:spPr>
              <a:solidFill>
                <a:srgbClr val="92D050"/>
              </a:solidFill>
              <a:ln w="9525" cap="flat" cmpd="sng" algn="ctr">
                <a:solidFill>
                  <a:schemeClr val="accent4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7D53-4354-BD89-989FDD8AD1C7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 w="9525" cap="flat" cmpd="sng" algn="ctr">
                <a:solidFill>
                  <a:schemeClr val="accent4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8-7D53-4354-BD89-989FDD8AD1C7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 w="9525" cap="flat" cmpd="sng" algn="ctr">
                <a:solidFill>
                  <a:schemeClr val="accent4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7D53-4354-BD89-989FDD8AD1C7}"/>
              </c:ext>
            </c:extLst>
          </c:dPt>
          <c:dPt>
            <c:idx val="8"/>
            <c:invertIfNegative val="0"/>
            <c:bubble3D val="0"/>
            <c:spPr>
              <a:solidFill>
                <a:srgbClr val="FFFF00"/>
              </a:solidFill>
              <a:ln w="9525" cap="flat" cmpd="sng" algn="ctr">
                <a:solidFill>
                  <a:schemeClr val="accent4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7D53-4354-BD89-989FDD8AD1C7}"/>
              </c:ext>
            </c:extLst>
          </c:dPt>
          <c:dPt>
            <c:idx val="9"/>
            <c:invertIfNegative val="0"/>
            <c:bubble3D val="0"/>
            <c:spPr>
              <a:solidFill>
                <a:srgbClr val="FFFF00"/>
              </a:solidFill>
              <a:ln w="9525" cap="flat" cmpd="sng" algn="ctr">
                <a:solidFill>
                  <a:schemeClr val="accent4">
                    <a:lumMod val="75000"/>
                  </a:schemeClr>
                </a:solidFill>
                <a:round/>
              </a:ln>
              <a:effectLst/>
              <a:sp3d contourW="9525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7D53-4354-BD89-989FDD8AD1C7}"/>
              </c:ext>
            </c:extLst>
          </c:dPt>
          <c:cat>
            <c:strRef>
              <c:f>садик!$C$3:$L$3</c:f>
              <c:strCache>
                <c:ptCount val="10"/>
                <c:pt idx="0">
                  <c:v>уточнено по смете 2021</c:v>
                </c:pt>
                <c:pt idx="1">
                  <c:v>Исполнено 2021г</c:v>
                </c:pt>
                <c:pt idx="2">
                  <c:v>уточнено по смете 2022</c:v>
                </c:pt>
                <c:pt idx="3">
                  <c:v>Исполнено 2022</c:v>
                </c:pt>
                <c:pt idx="4">
                  <c:v>уточнено по смете 2023</c:v>
                </c:pt>
                <c:pt idx="5">
                  <c:v>Исполнено 2023</c:v>
                </c:pt>
                <c:pt idx="6">
                  <c:v>уточнено по смете 2024</c:v>
                </c:pt>
                <c:pt idx="7">
                  <c:v>Исполнено 2024</c:v>
                </c:pt>
                <c:pt idx="8">
                  <c:v>уточнено по смете 2025</c:v>
                </c:pt>
                <c:pt idx="9">
                  <c:v>Исполнено 2025</c:v>
                </c:pt>
              </c:strCache>
            </c:strRef>
          </c:cat>
          <c:val>
            <c:numRef>
              <c:f>садик!$C$7:$L$7</c:f>
              <c:numCache>
                <c:formatCode>General</c:formatCode>
                <c:ptCount val="10"/>
                <c:pt idx="0">
                  <c:v>451.4</c:v>
                </c:pt>
                <c:pt idx="1">
                  <c:v>220.1</c:v>
                </c:pt>
                <c:pt idx="2">
                  <c:v>866.4</c:v>
                </c:pt>
                <c:pt idx="3">
                  <c:v>551</c:v>
                </c:pt>
                <c:pt idx="4">
                  <c:v>866.4</c:v>
                </c:pt>
                <c:pt idx="5">
                  <c:v>731.2</c:v>
                </c:pt>
                <c:pt idx="6">
                  <c:v>866.4</c:v>
                </c:pt>
                <c:pt idx="7">
                  <c:v>784.7</c:v>
                </c:pt>
                <c:pt idx="8">
                  <c:v>405.5</c:v>
                </c:pt>
                <c:pt idx="9">
                  <c:v>405.5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D53-4354-BD89-989FDD8AD1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492017312"/>
        <c:axId val="1492026880"/>
        <c:axId val="0"/>
      </c:bar3DChart>
      <c:catAx>
        <c:axId val="1492017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2026880"/>
        <c:crosses val="autoZero"/>
        <c:auto val="1"/>
        <c:lblAlgn val="ctr"/>
        <c:lblOffset val="100"/>
        <c:noMultiLvlLbl val="0"/>
      </c:catAx>
      <c:valAx>
        <c:axId val="1492026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2017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="1" dirty="0" smtClean="0"/>
              <a:t>Доход</a:t>
            </a:r>
            <a:r>
              <a:rPr lang="ru-RU" b="1" baseline="0" dirty="0" smtClean="0"/>
              <a:t> и расход по ком услугам детский сад 2021год (</a:t>
            </a:r>
            <a:r>
              <a:rPr lang="ru-RU" b="1" baseline="0" dirty="0" err="1" smtClean="0"/>
              <a:t>тыс</a:t>
            </a:r>
            <a:r>
              <a:rPr lang="ru-RU" b="1" baseline="0" dirty="0" smtClean="0"/>
              <a:t> сом)</a:t>
            </a:r>
            <a:endParaRPr lang="ru-RU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садик!$C$3</c:f>
              <c:strCache>
                <c:ptCount val="1"/>
                <c:pt idx="0">
                  <c:v>уточнено по смете 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7.7777777777777793E-2"/>
                  <c:y val="-2.729234181186774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accent1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645822397200351"/>
                      <c:h val="2.229297869829791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94E9-4196-9C0C-E235ACFF28A8}"/>
                </c:ext>
              </c:extLst>
            </c:dLbl>
            <c:dLbl>
              <c:idx val="1"/>
              <c:layout>
                <c:manualLayout>
                  <c:x val="-3.888888888888889E-2"/>
                  <c:y val="-9.924487931588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4E9-4196-9C0C-E235ACFF28A8}"/>
                </c:ext>
              </c:extLst>
            </c:dLbl>
            <c:dLbl>
              <c:idx val="2"/>
              <c:layout>
                <c:manualLayout>
                  <c:x val="-5.00000000000001E-2"/>
                  <c:y val="-3.72168297434558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E9-4196-9C0C-E235ACFF28A8}"/>
                </c:ext>
              </c:extLst>
            </c:dLbl>
            <c:dLbl>
              <c:idx val="3"/>
              <c:layout>
                <c:manualLayout>
                  <c:x val="-8.6111111111111319E-2"/>
                  <c:y val="-2.72923418118676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E9-4196-9C0C-E235ACFF28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садик!$A$4:$B$10</c:f>
              <c:multiLvlStrCache>
                <c:ptCount val="4"/>
                <c:lvl>
                  <c:pt idx="0">
                    <c:v>Плата за мусор 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садик!$C$4:$C$10</c:f>
              <c:numCache>
                <c:formatCode>General</c:formatCode>
                <c:ptCount val="4"/>
                <c:pt idx="0">
                  <c:v>16.5</c:v>
                </c:pt>
                <c:pt idx="1">
                  <c:v>10.8</c:v>
                </c:pt>
                <c:pt idx="2">
                  <c:v>13.8</c:v>
                </c:pt>
                <c:pt idx="3">
                  <c:v>219.7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E9-4196-9C0C-E235ACFF28A8}"/>
            </c:ext>
          </c:extLst>
        </c:ser>
        <c:ser>
          <c:idx val="1"/>
          <c:order val="1"/>
          <c:tx>
            <c:strRef>
              <c:f>садик!$D$3</c:f>
              <c:strCache>
                <c:ptCount val="1"/>
                <c:pt idx="0">
                  <c:v>Исполнено 2021г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5.5555555555555552E-2"/>
                  <c:y val="-3.34951467691103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4236001749781279E-2"/>
                      <c:h val="3.71797105956802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4E9-4196-9C0C-E235ACFF28A8}"/>
                </c:ext>
              </c:extLst>
            </c:dLbl>
            <c:dLbl>
              <c:idx val="1"/>
              <c:layout>
                <c:manualLayout>
                  <c:x val="4.9999999999999947E-2"/>
                  <c:y val="-7.4433659486911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E9-4196-9C0C-E235ACFF28A8}"/>
                </c:ext>
              </c:extLst>
            </c:dLbl>
            <c:dLbl>
              <c:idx val="2"/>
              <c:layout>
                <c:manualLayout>
                  <c:x val="3.8888888888888785E-2"/>
                  <c:y val="-2.48112198289715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E9-4196-9C0C-E235ACFF28A8}"/>
                </c:ext>
              </c:extLst>
            </c:dLbl>
            <c:dLbl>
              <c:idx val="3"/>
              <c:layout>
                <c:manualLayout>
                  <c:x val="8.8888888888888892E-2"/>
                  <c:y val="-2.23300978460735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E9-4196-9C0C-E235ACFF28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садик!$A$4:$B$10</c:f>
              <c:multiLvlStrCache>
                <c:ptCount val="4"/>
                <c:lvl>
                  <c:pt idx="0">
                    <c:v>Плата за мусор 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садик!$D$4:$D$10</c:f>
              <c:numCache>
                <c:formatCode>General</c:formatCode>
                <c:ptCount val="4"/>
                <c:pt idx="0">
                  <c:v>13.1</c:v>
                </c:pt>
                <c:pt idx="1">
                  <c:v>10.8</c:v>
                </c:pt>
                <c:pt idx="2">
                  <c:v>8.9</c:v>
                </c:pt>
                <c:pt idx="3">
                  <c:v>205.4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4E9-4196-9C0C-E235ACFF28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70864080"/>
        <c:axId val="1370854512"/>
        <c:axId val="0"/>
      </c:bar3DChart>
      <c:catAx>
        <c:axId val="137086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54512"/>
        <c:crosses val="autoZero"/>
        <c:auto val="1"/>
        <c:lblAlgn val="ctr"/>
        <c:lblOffset val="100"/>
        <c:noMultiLvlLbl val="0"/>
      </c:catAx>
      <c:valAx>
        <c:axId val="1370854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3708640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baseline="0" dirty="0" smtClean="0">
                <a:effectLst/>
              </a:rPr>
              <a:t>Доход и расход по ком услугам детский сад 2022год (</a:t>
            </a:r>
            <a:r>
              <a:rPr lang="ru-RU" sz="1800" b="1" i="0" baseline="0" dirty="0" err="1" smtClean="0">
                <a:effectLst/>
              </a:rPr>
              <a:t>тыс</a:t>
            </a:r>
            <a:r>
              <a:rPr lang="ru-RU" sz="1800" b="1" i="0" baseline="0" dirty="0" smtClean="0">
                <a:effectLst/>
              </a:rPr>
              <a:t> сом)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садик!$C$3</c:f>
              <c:strCache>
                <c:ptCount val="1"/>
                <c:pt idx="0">
                  <c:v>уточнено по смете 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multiLvlStrRef>
              <c:f>садик!$A$4:$B$10</c:f>
              <c:multiLvlStrCache>
                <c:ptCount val="4"/>
                <c:lvl>
                  <c:pt idx="0">
                    <c:v>плата за 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садик!$C$4:$C$10</c:f>
            </c:numRef>
          </c:val>
          <c:extLst>
            <c:ext xmlns:c16="http://schemas.microsoft.com/office/drawing/2014/chart" uri="{C3380CC4-5D6E-409C-BE32-E72D297353CC}">
              <c16:uniqueId val="{00000000-6040-4AB6-BC27-B54419B1E892}"/>
            </c:ext>
          </c:extLst>
        </c:ser>
        <c:ser>
          <c:idx val="1"/>
          <c:order val="1"/>
          <c:tx>
            <c:strRef>
              <c:f>садик!$D$3</c:f>
              <c:strCache>
                <c:ptCount val="1"/>
                <c:pt idx="0">
                  <c:v>Исполнено 2021г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multiLvlStrRef>
              <c:f>садик!$A$4:$B$10</c:f>
              <c:multiLvlStrCache>
                <c:ptCount val="4"/>
                <c:lvl>
                  <c:pt idx="0">
                    <c:v>плата за 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садик!$D$4:$D$10</c:f>
            </c:numRef>
          </c:val>
          <c:extLst>
            <c:ext xmlns:c16="http://schemas.microsoft.com/office/drawing/2014/chart" uri="{C3380CC4-5D6E-409C-BE32-E72D297353CC}">
              <c16:uniqueId val="{00000001-6040-4AB6-BC27-B54419B1E892}"/>
            </c:ext>
          </c:extLst>
        </c:ser>
        <c:ser>
          <c:idx val="2"/>
          <c:order val="2"/>
          <c:tx>
            <c:strRef>
              <c:f>садик!$E$3</c:f>
              <c:strCache>
                <c:ptCount val="1"/>
                <c:pt idx="0">
                  <c:v>уточнено по смете 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multiLvlStrRef>
              <c:f>садик!$A$4:$B$10</c:f>
              <c:multiLvlStrCache>
                <c:ptCount val="4"/>
                <c:lvl>
                  <c:pt idx="0">
                    <c:v>плата за 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садик!$E$4:$E$10</c:f>
              <c:numCache>
                <c:formatCode>General</c:formatCode>
                <c:ptCount val="4"/>
                <c:pt idx="0">
                  <c:v>16.5</c:v>
                </c:pt>
                <c:pt idx="1">
                  <c:v>14.4</c:v>
                </c:pt>
                <c:pt idx="2">
                  <c:v>9.6999999999999993</c:v>
                </c:pt>
                <c:pt idx="3">
                  <c:v>176.9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040-4AB6-BC27-B54419B1E892}"/>
            </c:ext>
          </c:extLst>
        </c:ser>
        <c:ser>
          <c:idx val="3"/>
          <c:order val="3"/>
          <c:tx>
            <c:strRef>
              <c:f>садик!$F$3</c:f>
              <c:strCache>
                <c:ptCount val="1"/>
                <c:pt idx="0">
                  <c:v>Исполнено 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multiLvlStrRef>
              <c:f>садик!$A$4:$B$10</c:f>
              <c:multiLvlStrCache>
                <c:ptCount val="4"/>
                <c:lvl>
                  <c:pt idx="0">
                    <c:v>плата за 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садик!$F$4:$F$10</c:f>
              <c:numCache>
                <c:formatCode>General</c:formatCode>
                <c:ptCount val="4"/>
                <c:pt idx="0">
                  <c:v>16.5</c:v>
                </c:pt>
                <c:pt idx="1">
                  <c:v>14.4</c:v>
                </c:pt>
                <c:pt idx="2">
                  <c:v>9.6999999999999993</c:v>
                </c:pt>
                <c:pt idx="3">
                  <c:v>176.9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040-4AB6-BC27-B54419B1E8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92020224"/>
        <c:axId val="1492013984"/>
        <c:axId val="0"/>
      </c:bar3DChart>
      <c:catAx>
        <c:axId val="149202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2013984"/>
        <c:crosses val="autoZero"/>
        <c:auto val="1"/>
        <c:lblAlgn val="ctr"/>
        <c:lblOffset val="100"/>
        <c:noMultiLvlLbl val="0"/>
      </c:catAx>
      <c:valAx>
        <c:axId val="1492013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92020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b="1" i="0" baseline="0" dirty="0" smtClean="0">
                <a:effectLst/>
              </a:rPr>
              <a:t>Доход и расход по ком услугам детский сад 2023год (</a:t>
            </a:r>
            <a:r>
              <a:rPr lang="ru-RU" sz="1800" b="1" i="0" baseline="0" dirty="0" err="1" smtClean="0">
                <a:effectLst/>
              </a:rPr>
              <a:t>тыс</a:t>
            </a:r>
            <a:r>
              <a:rPr lang="ru-RU" sz="1800" b="1" i="0" baseline="0" dirty="0" smtClean="0">
                <a:effectLst/>
              </a:rPr>
              <a:t> сом)</a:t>
            </a:r>
            <a:endParaRPr lang="ru-RU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садик!$C$3</c:f>
              <c:strCache>
                <c:ptCount val="1"/>
                <c:pt idx="0">
                  <c:v>уточнено по смете 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cat>
            <c:multiLvlStrRef>
              <c:f>садик!$A$4:$B$10</c:f>
              <c:multiLvlStrCache>
                <c:ptCount val="4"/>
                <c:lvl>
                  <c:pt idx="0">
                    <c:v>плата за 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садик!$C$4:$C$10</c:f>
            </c:numRef>
          </c:val>
          <c:extLst>
            <c:ext xmlns:c16="http://schemas.microsoft.com/office/drawing/2014/chart" uri="{C3380CC4-5D6E-409C-BE32-E72D297353CC}">
              <c16:uniqueId val="{00000000-1BB7-4F61-BBDA-28D8C87E9B50}"/>
            </c:ext>
          </c:extLst>
        </c:ser>
        <c:ser>
          <c:idx val="1"/>
          <c:order val="1"/>
          <c:tx>
            <c:strRef>
              <c:f>садик!$D$3</c:f>
              <c:strCache>
                <c:ptCount val="1"/>
                <c:pt idx="0">
                  <c:v>Исполнено 2021г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multiLvlStrRef>
              <c:f>садик!$A$4:$B$10</c:f>
              <c:multiLvlStrCache>
                <c:ptCount val="4"/>
                <c:lvl>
                  <c:pt idx="0">
                    <c:v>плата за 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садик!$D$4:$D$10</c:f>
            </c:numRef>
          </c:val>
          <c:extLst>
            <c:ext xmlns:c16="http://schemas.microsoft.com/office/drawing/2014/chart" uri="{C3380CC4-5D6E-409C-BE32-E72D297353CC}">
              <c16:uniqueId val="{00000001-1BB7-4F61-BBDA-28D8C87E9B50}"/>
            </c:ext>
          </c:extLst>
        </c:ser>
        <c:ser>
          <c:idx val="2"/>
          <c:order val="2"/>
          <c:tx>
            <c:strRef>
              <c:f>садик!$E$3</c:f>
              <c:strCache>
                <c:ptCount val="1"/>
                <c:pt idx="0">
                  <c:v>уточнено по смете 2022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multiLvlStrRef>
              <c:f>садик!$A$4:$B$10</c:f>
              <c:multiLvlStrCache>
                <c:ptCount val="4"/>
                <c:lvl>
                  <c:pt idx="0">
                    <c:v>плата за 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садик!$E$4:$E$10</c:f>
            </c:numRef>
          </c:val>
          <c:extLst>
            <c:ext xmlns:c16="http://schemas.microsoft.com/office/drawing/2014/chart" uri="{C3380CC4-5D6E-409C-BE32-E72D297353CC}">
              <c16:uniqueId val="{00000002-1BB7-4F61-BBDA-28D8C87E9B50}"/>
            </c:ext>
          </c:extLst>
        </c:ser>
        <c:ser>
          <c:idx val="3"/>
          <c:order val="3"/>
          <c:tx>
            <c:strRef>
              <c:f>садик!$F$3</c:f>
              <c:strCache>
                <c:ptCount val="1"/>
                <c:pt idx="0">
                  <c:v>Исполнено 2022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  <a:sp3d/>
          </c:spPr>
          <c:invertIfNegative val="0"/>
          <c:cat>
            <c:multiLvlStrRef>
              <c:f>садик!$A$4:$B$10</c:f>
              <c:multiLvlStrCache>
                <c:ptCount val="4"/>
                <c:lvl>
                  <c:pt idx="0">
                    <c:v>плата за 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садик!$F$4:$F$10</c:f>
            </c:numRef>
          </c:val>
          <c:extLst>
            <c:ext xmlns:c16="http://schemas.microsoft.com/office/drawing/2014/chart" uri="{C3380CC4-5D6E-409C-BE32-E72D297353CC}">
              <c16:uniqueId val="{00000003-1BB7-4F61-BBDA-28D8C87E9B50}"/>
            </c:ext>
          </c:extLst>
        </c:ser>
        <c:ser>
          <c:idx val="4"/>
          <c:order val="4"/>
          <c:tx>
            <c:strRef>
              <c:f>садик!$G$3</c:f>
              <c:strCache>
                <c:ptCount val="1"/>
                <c:pt idx="0">
                  <c:v>уточнено по смете 2023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4.7222222222222235E-2"/>
                  <c:y val="5.94868505019565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BB7-4F61-BBDA-28D8C87E9B50}"/>
                </c:ext>
              </c:extLst>
            </c:dLbl>
            <c:dLbl>
              <c:idx val="1"/>
              <c:layout>
                <c:manualLayout>
                  <c:x val="-2.7777777777777776E-2"/>
                  <c:y val="4.99689544216435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BB7-4F61-BBDA-28D8C87E9B50}"/>
                </c:ext>
              </c:extLst>
            </c:dLbl>
            <c:dLbl>
              <c:idx val="2"/>
              <c:layout>
                <c:manualLayout>
                  <c:x val="-0.05"/>
                  <c:y val="4.0451058341330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1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0347112860892383E-2"/>
                      <c:h val="3.803598589103058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8-1BB7-4F61-BBDA-28D8C87E9B50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000" b="1" i="1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1BB7-4F61-BBDA-28D8C87E9B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1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садик!$A$4:$B$10</c:f>
              <c:multiLvlStrCache>
                <c:ptCount val="4"/>
                <c:lvl>
                  <c:pt idx="0">
                    <c:v>плата за 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садик!$G$4:$G$10</c:f>
              <c:numCache>
                <c:formatCode>General</c:formatCode>
                <c:ptCount val="4"/>
                <c:pt idx="0">
                  <c:v>18.100000000000001</c:v>
                </c:pt>
                <c:pt idx="1">
                  <c:v>24.8</c:v>
                </c:pt>
                <c:pt idx="2">
                  <c:v>14.2</c:v>
                </c:pt>
                <c:pt idx="3">
                  <c:v>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B7-4F61-BBDA-28D8C87E9B50}"/>
            </c:ext>
          </c:extLst>
        </c:ser>
        <c:ser>
          <c:idx val="5"/>
          <c:order val="5"/>
          <c:tx>
            <c:strRef>
              <c:f>садик!$H$3</c:f>
              <c:strCache>
                <c:ptCount val="1"/>
                <c:pt idx="0">
                  <c:v>Исполнено 2023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dLbl>
              <c:idx val="3"/>
              <c:layout>
                <c:manualLayout>
                  <c:x val="9.166666666666666E-2"/>
                  <c:y val="-1.90357921606261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BB7-4F61-BBDA-28D8C87E9B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6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садик!$A$4:$B$10</c:f>
              <c:multiLvlStrCache>
                <c:ptCount val="4"/>
                <c:lvl>
                  <c:pt idx="0">
                    <c:v>плата за Мусор</c:v>
                  </c:pt>
                  <c:pt idx="1">
                    <c:v>Плата за воду</c:v>
                  </c:pt>
                  <c:pt idx="2">
                    <c:v>Плата за электроэнергию</c:v>
                  </c:pt>
                  <c:pt idx="3">
                    <c:v>Плата за газ</c:v>
                  </c:pt>
                </c:lvl>
                <c:lvl>
                  <c:pt idx="0">
                    <c:v>22152100</c:v>
                  </c:pt>
                  <c:pt idx="1">
                    <c:v>22311100</c:v>
                  </c:pt>
                  <c:pt idx="2">
                    <c:v>22311200</c:v>
                  </c:pt>
                  <c:pt idx="3">
                    <c:v>22311400</c:v>
                  </c:pt>
                </c:lvl>
              </c:multiLvlStrCache>
            </c:multiLvlStrRef>
          </c:cat>
          <c:val>
            <c:numRef>
              <c:f>садик!$H$4:$H$10</c:f>
              <c:numCache>
                <c:formatCode>General</c:formatCode>
                <c:ptCount val="4"/>
                <c:pt idx="0">
                  <c:v>18.100000000000001</c:v>
                </c:pt>
                <c:pt idx="1">
                  <c:v>8.4</c:v>
                </c:pt>
                <c:pt idx="2">
                  <c:v>13.5</c:v>
                </c:pt>
                <c:pt idx="3">
                  <c:v>158.4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BB7-4F61-BBDA-28D8C87E9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5447888"/>
        <c:axId val="1425448304"/>
        <c:axId val="1584073296"/>
      </c:bar3DChart>
      <c:catAx>
        <c:axId val="1425447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5448304"/>
        <c:crosses val="autoZero"/>
        <c:auto val="1"/>
        <c:lblAlgn val="ctr"/>
        <c:lblOffset val="100"/>
        <c:noMultiLvlLbl val="0"/>
      </c:catAx>
      <c:valAx>
        <c:axId val="1425448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5447888"/>
        <c:crosses val="autoZero"/>
        <c:crossBetween val="between"/>
      </c:valAx>
      <c:serAx>
        <c:axId val="158407329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25448304"/>
        <c:crosses val="autoZero"/>
      </c:ser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 dir="row">спец!$C$5:$G$5</cx:f>
        <cx:lvl ptCount="5">
          <cx:pt idx="0">2021</cx:pt>
          <cx:pt idx="1">2022</cx:pt>
          <cx:pt idx="2">2023</cx:pt>
          <cx:pt idx="3">2024</cx:pt>
          <cx:pt idx="4">2025</cx:pt>
        </cx:lvl>
      </cx:strDim>
      <cx:numDim type="val">
        <cx:f dir="row">спец!$C$6:$G$6</cx:f>
        <cx:lvl ptCount="5" formatCode="Основной">
          <cx:pt idx="0">233.30000000000001</cx:pt>
          <cx:pt idx="1">569.10000000000002</cx:pt>
          <cx:pt idx="2">784.39999999999998</cx:pt>
          <cx:pt idx="3">815.20000000000005</cx:pt>
          <cx:pt idx="4">984.29999999999995</cx:pt>
        </cx:lvl>
      </cx:numDim>
    </cx:data>
  </cx:chartData>
  <cx:chart>
    <cx:title pos="t" align="ctr" overlay="0">
      <cx:tx>
        <cx:rich>
          <a:bodyPr spcFirstLastPara="1" vertOverflow="ellipsis" wrap="square" lIns="0" tIns="0" rIns="0" bIns="0" anchor="ctr" anchorCtr="1"/>
          <a:lstStyle/>
          <a:p>
            <a:pPr algn="ctr">
              <a:defRPr/>
            </a:pPr>
            <a:r>
              <a:rPr lang="ru-RU" b="1" dirty="0" smtClean="0"/>
              <a:t>Смета доходов и расходов по специальным </a:t>
            </a:r>
            <a:r>
              <a:rPr lang="ru-RU" b="1" dirty="0" err="1" smtClean="0"/>
              <a:t>средставам</a:t>
            </a:r>
            <a:r>
              <a:rPr lang="ru-RU" b="1" dirty="0" smtClean="0"/>
              <a:t> 2021-2025г</a:t>
            </a:r>
          </a:p>
          <a:p>
            <a:pPr algn="ctr">
              <a:defRPr/>
            </a:pPr>
            <a:r>
              <a:rPr lang="ru-RU" b="1" dirty="0" smtClean="0"/>
              <a:t>Родительские взносы на питание САДИК</a:t>
            </a:r>
            <a:endParaRPr lang="ru-RU" b="1" dirty="0"/>
          </a:p>
        </cx:rich>
      </cx:tx>
    </cx:title>
    <cx:plotArea>
      <cx:plotAreaRegion>
        <cx:series layoutId="waterfall" uniqueId="{830FF190-E532-4129-8796-5809264AD6CA}">
          <cx:tx>
            <cx:txData>
              <cx:f>спец!$B$6</cx:f>
              <cx:v>Родительские взносы на питание</cx:v>
            </cx:txData>
          </cx:tx>
          <cx:dataLabels pos="outEnd">
            <cx:visibility seriesName="0" categoryName="0" value="1"/>
          </cx:dataLabels>
          <cx:dataId val="0"/>
          <cx:layoutPr>
            <cx:subtotals/>
          </cx:layoutPr>
        </cx:series>
      </cx:plotAreaRegion>
      <cx:axis id="0">
        <cx:catScaling gapWidth="0.5"/>
        <cx:tickLabels/>
      </cx:axis>
      <cx:axis id="1">
        <cx:valScaling/>
        <cx:majorGridlines/>
        <cx:tickLabels/>
      </cx:axis>
    </cx:plotArea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8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  <cs:bodyPr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  <cs:bodyPr wrap="square" lIns="38100" tIns="19050" rIns="38100" bIns="19050" anchor="ctr">
      <a:spAutoFit/>
    </cs:bodyPr>
  </cs:dataLabel>
  <cs:dataLabelCallout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>
        <a:solidFill>
          <a:schemeClr val="phClr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/>
      </a:solidFill>
    </cs:spPr>
  </cs:downBar>
  <cs:dropLine>
    <cs:lnRef idx="0"/>
    <cs:fillRef idx="0"/>
    <cs:effectRef idx="0"/>
    <cs:fontRef idx="minor">
      <a:schemeClr val="tx1"/>
    </cs:fontRef>
  </cs:dropLine>
  <cs:errorBar>
    <cs:lnRef idx="0"/>
    <cs:fillRef idx="0"/>
    <cs:effectRef idx="0"/>
    <cs:fontRef idx="minor">
      <a:schemeClr val="tx1"/>
    </cs:fontRef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15000"/>
            <a:lumOff val="85000"/>
            <a:lumOff val="10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</cs:hiLoLine>
  <cs:leaderLine>
    <cs:lnRef idx="0"/>
    <cs:fillRef idx="0"/>
    <cs:effectRef idx="0"/>
    <cs:fontRef idx="minor">
      <a:schemeClr val="tx1"/>
    </cs:fontRef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  <cs:bodyPr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  <cs:bodyPr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  <cs:bodyPr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phClr">
            <a:lumMod val="7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sp3d/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/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645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16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307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084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421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5237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08175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6414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41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9818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896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14A97-98E7-4109-BA60-FACD519AD59F}" type="datetimeFigureOut">
              <a:rPr lang="ru-RU" smtClean="0"/>
              <a:t>11.03.2026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CA568-81E4-43FF-ABB8-B1D58CBD9B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91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Утвержденные финансовые планы и бюджеты 2021-2025гг со стороны Мэрия города Бишкек для </a:t>
            </a:r>
            <a:r>
              <a:rPr lang="ru-RU" b="1" dirty="0" smtClean="0"/>
              <a:t>Детского сада  </a:t>
            </a:r>
            <a:r>
              <a:rPr lang="ru-RU" sz="2800" b="1" dirty="0" smtClean="0"/>
              <a:t>(</a:t>
            </a:r>
            <a:r>
              <a:rPr lang="ru-RU" sz="2800" b="1" dirty="0" err="1" smtClean="0"/>
              <a:t>тыс.сом</a:t>
            </a:r>
            <a:r>
              <a:rPr lang="ru-RU" sz="2800" b="1" dirty="0" smtClean="0"/>
              <a:t>)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351997"/>
              </p:ext>
            </p:extLst>
          </p:nvPr>
        </p:nvGraphicFramePr>
        <p:xfrm>
          <a:off x="1315616" y="2108722"/>
          <a:ext cx="9862457" cy="41143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84988">
                  <a:extLst>
                    <a:ext uri="{9D8B030D-6E8A-4147-A177-3AD203B41FA5}">
                      <a16:colId xmlns:a16="http://schemas.microsoft.com/office/drawing/2014/main" val="3358000772"/>
                    </a:ext>
                  </a:extLst>
                </a:gridCol>
                <a:gridCol w="3244759">
                  <a:extLst>
                    <a:ext uri="{9D8B030D-6E8A-4147-A177-3AD203B41FA5}">
                      <a16:colId xmlns:a16="http://schemas.microsoft.com/office/drawing/2014/main" val="357419883"/>
                    </a:ext>
                  </a:extLst>
                </a:gridCol>
                <a:gridCol w="1420862">
                  <a:extLst>
                    <a:ext uri="{9D8B030D-6E8A-4147-A177-3AD203B41FA5}">
                      <a16:colId xmlns:a16="http://schemas.microsoft.com/office/drawing/2014/main" val="1750283501"/>
                    </a:ext>
                  </a:extLst>
                </a:gridCol>
                <a:gridCol w="1002962">
                  <a:extLst>
                    <a:ext uri="{9D8B030D-6E8A-4147-A177-3AD203B41FA5}">
                      <a16:colId xmlns:a16="http://schemas.microsoft.com/office/drawing/2014/main" val="3833179245"/>
                    </a:ext>
                  </a:extLst>
                </a:gridCol>
                <a:gridCol w="1002962">
                  <a:extLst>
                    <a:ext uri="{9D8B030D-6E8A-4147-A177-3AD203B41FA5}">
                      <a16:colId xmlns:a16="http://schemas.microsoft.com/office/drawing/2014/main" val="1535462456"/>
                    </a:ext>
                  </a:extLst>
                </a:gridCol>
                <a:gridCol w="1002962">
                  <a:extLst>
                    <a:ext uri="{9D8B030D-6E8A-4147-A177-3AD203B41FA5}">
                      <a16:colId xmlns:a16="http://schemas.microsoft.com/office/drawing/2014/main" val="4085604691"/>
                    </a:ext>
                  </a:extLst>
                </a:gridCol>
                <a:gridCol w="1002962">
                  <a:extLst>
                    <a:ext uri="{9D8B030D-6E8A-4147-A177-3AD203B41FA5}">
                      <a16:colId xmlns:a16="http://schemas.microsoft.com/office/drawing/2014/main" val="2602833078"/>
                    </a:ext>
                  </a:extLst>
                </a:gridCol>
              </a:tblGrid>
              <a:tr h="1041266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Коды статей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u="none" strike="noStrike" dirty="0">
                          <a:effectLst/>
                        </a:rPr>
                        <a:t>Показатели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уточнено по смете 2021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уточнено по смете 2022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уточнено по смете 2023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уточнено по смете 2024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u="none" strike="noStrike" dirty="0">
                          <a:effectLst/>
                        </a:rPr>
                        <a:t>уточнено по смете 2025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53957191"/>
                  </a:ext>
                </a:extLst>
              </a:tr>
              <a:tr h="260316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21111100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Заработная плата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1305,4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2109,8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2370,6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2380,9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2370,6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34991807"/>
                  </a:ext>
                </a:extLst>
              </a:tr>
              <a:tr h="260316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21211100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Взносы в Социальный фонд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225,2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357,4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409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409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409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23088909"/>
                  </a:ext>
                </a:extLst>
              </a:tr>
              <a:tr h="488093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22152100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Приобретение услуг по содержанию состояние имущества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16,5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16,5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18,1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26,4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18,4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46550738"/>
                  </a:ext>
                </a:extLst>
              </a:tr>
              <a:tr h="260316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22181100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Приобретение продуктов питания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451,4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866,4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866,4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866,4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405,5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27266563"/>
                  </a:ext>
                </a:extLst>
              </a:tr>
              <a:tr h="260316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22311100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Плата за воду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10,8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14,4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24,8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5,9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35,8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93037643"/>
                  </a:ext>
                </a:extLst>
              </a:tr>
              <a:tr h="260316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22311200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Плата за электроэнергию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13,8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9,7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14,2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13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28,1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022240960"/>
                  </a:ext>
                </a:extLst>
              </a:tr>
              <a:tr h="260316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22311400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Плата за газ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219,7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176,9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186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170,4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 dirty="0">
                          <a:effectLst/>
                        </a:rPr>
                        <a:t>246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84843108"/>
                  </a:ext>
                </a:extLst>
              </a:tr>
              <a:tr h="475159"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31112900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 dirty="0">
                          <a:effectLst/>
                        </a:rPr>
                        <a:t>Приобретение и строительство </a:t>
                      </a:r>
                      <a:endParaRPr lang="ru-RU" sz="1600" u="none" strike="noStrike" dirty="0" smtClean="0">
                        <a:effectLst/>
                      </a:endParaRPr>
                    </a:p>
                    <a:p>
                      <a:pPr algn="l" fontAlgn="b"/>
                      <a:r>
                        <a:rPr lang="ru-RU" sz="1600" u="none" strike="noStrike" dirty="0" smtClean="0">
                          <a:effectLst/>
                        </a:rPr>
                        <a:t>прочих зданий (детская площадка)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608,5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u="none" strike="noStrike">
                          <a:effectLst/>
                        </a:rPr>
                        <a:t>1176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310573221"/>
                  </a:ext>
                </a:extLst>
              </a:tr>
              <a:tr h="260316"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51754208"/>
                  </a:ext>
                </a:extLst>
              </a:tr>
              <a:tr h="260316"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ИТОГО: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2242,8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3551,1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4497,6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u="none" strike="noStrike" dirty="0">
                          <a:effectLst/>
                        </a:rPr>
                        <a:t>5048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3513,4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27722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687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1759801"/>
              </p:ext>
            </p:extLst>
          </p:nvPr>
        </p:nvGraphicFramePr>
        <p:xfrm>
          <a:off x="1620078" y="596348"/>
          <a:ext cx="8895522" cy="5695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86349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53816" y="536713"/>
            <a:ext cx="10035209" cy="1272209"/>
          </a:xfr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</a:rPr>
              <a:t>2023 – 2024годах было финансирование от </a:t>
            </a:r>
            <a:r>
              <a:rPr lang="ru-RU" sz="4400" b="1" dirty="0">
                <a:solidFill>
                  <a:schemeClr val="accent6">
                    <a:lumMod val="75000"/>
                  </a:schemeClr>
                </a:solidFill>
              </a:rPr>
              <a:t>Мэрии города </a:t>
            </a:r>
            <a:r>
              <a:rPr lang="ru-RU" sz="4400" b="1" dirty="0" smtClean="0">
                <a:solidFill>
                  <a:schemeClr val="accent6">
                    <a:lumMod val="75000"/>
                  </a:schemeClr>
                </a:solidFill>
              </a:rPr>
              <a:t>Бишкек</a:t>
            </a:r>
            <a:endParaRPr lang="ru-RU" sz="4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6836" y="2792896"/>
            <a:ext cx="11420060" cy="2604052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Autofit/>
          </a:bodyPr>
          <a:lstStyle/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2023г - на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остекление ограждений наружных стен 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навеса -  на сумма 564,8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</a:rPr>
              <a:t>т.с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algn="l"/>
            <a:endParaRPr lang="ru-RU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2024г – на строительство детской </a:t>
            </a:r>
            <a:r>
              <a:rPr lang="ru-RU" sz="2800" b="1" dirty="0" err="1" smtClean="0">
                <a:solidFill>
                  <a:schemeClr val="accent6">
                    <a:lumMod val="75000"/>
                  </a:schemeClr>
                </a:solidFill>
              </a:rPr>
              <a:t>пощадки</a:t>
            </a:r>
            <a:r>
              <a:rPr lang="ru-RU" sz="2800" b="1" dirty="0" smtClean="0">
                <a:solidFill>
                  <a:schemeClr val="accent6">
                    <a:lumMod val="75000"/>
                  </a:schemeClr>
                </a:solidFill>
              </a:rPr>
              <a:t> – на сумму 1176т.с.</a:t>
            </a:r>
            <a:endParaRPr lang="ru-RU" sz="28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ru-RU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endParaRPr lang="ru-RU" sz="28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endParaRPr lang="ru-RU" sz="14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ru-RU" sz="28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0728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2" name="Диаграмма 1"/>
              <p:cNvGraphicFramePr/>
              <p:nvPr>
                <p:extLst>
                  <p:ext uri="{D42A27DB-BD31-4B8C-83A1-F6EECF244321}">
                    <p14:modId xmlns:p14="http://schemas.microsoft.com/office/powerpoint/2010/main" val="672794273"/>
                  </p:ext>
                </p:extLst>
              </p:nvPr>
            </p:nvGraphicFramePr>
            <p:xfrm>
              <a:off x="1996751" y="877077"/>
              <a:ext cx="8920065" cy="4739951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2" name="Диаграмма 1"/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996751" y="877077"/>
                <a:ext cx="8920065" cy="473995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39981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6345203"/>
              </p:ext>
            </p:extLst>
          </p:nvPr>
        </p:nvGraphicFramePr>
        <p:xfrm>
          <a:off x="1212980" y="419877"/>
          <a:ext cx="10366310" cy="5812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5842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6014914"/>
              </p:ext>
            </p:extLst>
          </p:nvPr>
        </p:nvGraphicFramePr>
        <p:xfrm>
          <a:off x="1759226" y="805069"/>
          <a:ext cx="9094304" cy="51981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8648556"/>
              </p:ext>
            </p:extLst>
          </p:nvPr>
        </p:nvGraphicFramePr>
        <p:xfrm>
          <a:off x="1202635" y="596348"/>
          <a:ext cx="9919251" cy="5406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9672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2245982"/>
              </p:ext>
            </p:extLst>
          </p:nvPr>
        </p:nvGraphicFramePr>
        <p:xfrm>
          <a:off x="646043" y="824948"/>
          <a:ext cx="10972800" cy="53472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1493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7106949"/>
              </p:ext>
            </p:extLst>
          </p:nvPr>
        </p:nvGraphicFramePr>
        <p:xfrm>
          <a:off x="1381538" y="695739"/>
          <a:ext cx="9243392" cy="5466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3427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9040974"/>
              </p:ext>
            </p:extLst>
          </p:nvPr>
        </p:nvGraphicFramePr>
        <p:xfrm>
          <a:off x="1699591" y="815009"/>
          <a:ext cx="8587409" cy="5426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98709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4178742"/>
              </p:ext>
            </p:extLst>
          </p:nvPr>
        </p:nvGraphicFramePr>
        <p:xfrm>
          <a:off x="430696" y="308113"/>
          <a:ext cx="4572000" cy="5655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2221619"/>
              </p:ext>
            </p:extLst>
          </p:nvPr>
        </p:nvGraphicFramePr>
        <p:xfrm>
          <a:off x="6086061" y="308113"/>
          <a:ext cx="5373756" cy="5565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30968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90114888"/>
              </p:ext>
            </p:extLst>
          </p:nvPr>
        </p:nvGraphicFramePr>
        <p:xfrm>
          <a:off x="520148" y="467138"/>
          <a:ext cx="4572000" cy="533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1470375"/>
              </p:ext>
            </p:extLst>
          </p:nvPr>
        </p:nvGraphicFramePr>
        <p:xfrm>
          <a:off x="6503504" y="467138"/>
          <a:ext cx="4572000" cy="533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7179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1345048"/>
              </p:ext>
            </p:extLst>
          </p:nvPr>
        </p:nvGraphicFramePr>
        <p:xfrm>
          <a:off x="798443" y="288234"/>
          <a:ext cx="4572000" cy="53373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60926641"/>
              </p:ext>
            </p:extLst>
          </p:nvPr>
        </p:nvGraphicFramePr>
        <p:xfrm>
          <a:off x="6781800" y="636104"/>
          <a:ext cx="4572000" cy="49894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810574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325</Words>
  <Application>Microsoft Office PowerPoint</Application>
  <PresentationFormat>Широкоэкранный</PresentationFormat>
  <Paragraphs>99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Тема Office</vt:lpstr>
      <vt:lpstr>Утвержденные финансовые планы и бюджеты 2021-2025гг со стороны Мэрия города Бишкек для Детского сада  (тыс.сом)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2023 – 2024годах было финансирование от Мэрии города Бишкек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Утвержденные финансовые планы и бюджеты 2021-2025гг</dc:title>
  <dc:creator>admin</dc:creator>
  <cp:lastModifiedBy>admin</cp:lastModifiedBy>
  <cp:revision>25</cp:revision>
  <cp:lastPrinted>2026-03-11T04:31:03Z</cp:lastPrinted>
  <dcterms:created xsi:type="dcterms:W3CDTF">2026-03-03T03:02:31Z</dcterms:created>
  <dcterms:modified xsi:type="dcterms:W3CDTF">2026-03-11T04:37:19Z</dcterms:modified>
</cp:coreProperties>
</file>